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3"/>
  </p:notesMasterIdLst>
  <p:sldIdLst>
    <p:sldId id="482" r:id="rId2"/>
    <p:sldId id="863" r:id="rId3"/>
    <p:sldId id="864" r:id="rId4"/>
    <p:sldId id="886" r:id="rId5"/>
    <p:sldId id="888" r:id="rId6"/>
    <p:sldId id="903" r:id="rId7"/>
    <p:sldId id="902" r:id="rId8"/>
    <p:sldId id="866" r:id="rId9"/>
    <p:sldId id="867" r:id="rId10"/>
    <p:sldId id="868" r:id="rId11"/>
    <p:sldId id="869" r:id="rId12"/>
    <p:sldId id="870" r:id="rId13"/>
    <p:sldId id="873" r:id="rId14"/>
    <p:sldId id="889" r:id="rId15"/>
    <p:sldId id="904" r:id="rId16"/>
    <p:sldId id="905" r:id="rId17"/>
    <p:sldId id="890" r:id="rId18"/>
    <p:sldId id="893" r:id="rId19"/>
    <p:sldId id="894" r:id="rId20"/>
    <p:sldId id="875" r:id="rId21"/>
    <p:sldId id="841" r:id="rId22"/>
    <p:sldId id="842" r:id="rId23"/>
    <p:sldId id="876" r:id="rId24"/>
    <p:sldId id="896" r:id="rId25"/>
    <p:sldId id="897" r:id="rId26"/>
    <p:sldId id="899" r:id="rId27"/>
    <p:sldId id="909" r:id="rId28"/>
    <p:sldId id="898" r:id="rId29"/>
    <p:sldId id="900" r:id="rId30"/>
    <p:sldId id="901" r:id="rId31"/>
    <p:sldId id="757" r:id="rId32"/>
    <p:sldId id="802" r:id="rId33"/>
    <p:sldId id="485" r:id="rId34"/>
    <p:sldId id="486" r:id="rId35"/>
    <p:sldId id="490" r:id="rId36"/>
    <p:sldId id="491" r:id="rId37"/>
    <p:sldId id="492" r:id="rId38"/>
    <p:sldId id="493" r:id="rId39"/>
    <p:sldId id="494" r:id="rId40"/>
    <p:sldId id="814" r:id="rId41"/>
    <p:sldId id="815" r:id="rId42"/>
    <p:sldId id="497" r:id="rId43"/>
    <p:sldId id="500" r:id="rId44"/>
    <p:sldId id="501" r:id="rId45"/>
    <p:sldId id="504" r:id="rId46"/>
    <p:sldId id="507" r:id="rId47"/>
    <p:sldId id="509" r:id="rId48"/>
    <p:sldId id="510" r:id="rId49"/>
    <p:sldId id="511" r:id="rId50"/>
    <p:sldId id="517" r:id="rId51"/>
    <p:sldId id="855" r:id="rId52"/>
    <p:sldId id="519" r:id="rId53"/>
    <p:sldId id="853" r:id="rId54"/>
    <p:sldId id="856" r:id="rId55"/>
    <p:sldId id="833" r:id="rId56"/>
    <p:sldId id="832" r:id="rId57"/>
    <p:sldId id="834" r:id="rId58"/>
    <p:sldId id="859" r:id="rId59"/>
    <p:sldId id="907" r:id="rId60"/>
    <p:sldId id="910" r:id="rId61"/>
    <p:sldId id="528" r:id="rId62"/>
    <p:sldId id="529" r:id="rId63"/>
    <p:sldId id="906" r:id="rId64"/>
    <p:sldId id="530" r:id="rId65"/>
    <p:sldId id="531" r:id="rId66"/>
    <p:sldId id="838" r:id="rId67"/>
    <p:sldId id="839" r:id="rId68"/>
    <p:sldId id="532" r:id="rId69"/>
    <p:sldId id="533" r:id="rId70"/>
    <p:sldId id="534" r:id="rId71"/>
    <p:sldId id="911" r:id="rId72"/>
    <p:sldId id="912" r:id="rId73"/>
    <p:sldId id="535" r:id="rId74"/>
    <p:sldId id="536" r:id="rId75"/>
    <p:sldId id="538" r:id="rId76"/>
    <p:sldId id="539" r:id="rId77"/>
    <p:sldId id="540" r:id="rId78"/>
    <p:sldId id="541" r:id="rId79"/>
    <p:sldId id="543" r:id="rId80"/>
    <p:sldId id="545" r:id="rId81"/>
    <p:sldId id="546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1456" autoAdjust="0"/>
  </p:normalViewPr>
  <p:slideViewPr>
    <p:cSldViewPr>
      <p:cViewPr varScale="1">
        <p:scale>
          <a:sx n="106" d="100"/>
          <a:sy n="106" d="100"/>
        </p:scale>
        <p:origin x="178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4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81475-296B-4744-BFD0-6B603B7502F8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18912-A7FB-4EA3-A7BA-1A960D2820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4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0FB41DD-C59A-47BF-9519-1F91C997A4E0}" type="datetimeFigureOut">
              <a:rPr lang="en-US" smtClean="0"/>
              <a:pPr/>
              <a:t>3/7/2014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A54A47-5D7D-4048-8485-427163690D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zore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wpnet.com/azores.htm" TargetMode="Externa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hys.org/news10157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drugdiscoveryopinion.com/2009/10/role-for-hdac3-in-friedreichs-ataxia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Ataxia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r>
              <a:rPr lang="en-US" dirty="0" smtClean="0"/>
              <a:t>of Cerebellar Motor Dysfunction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Theresa A. </a:t>
            </a:r>
            <a:r>
              <a:rPr lang="en-US" dirty="0" err="1" smtClean="0"/>
              <a:t>Zesiewicz</a:t>
            </a:r>
            <a:r>
              <a:rPr lang="en-US" dirty="0" smtClean="0"/>
              <a:t>, MD FAAN</a:t>
            </a:r>
          </a:p>
          <a:p>
            <a:r>
              <a:rPr lang="en-US" dirty="0" smtClean="0"/>
              <a:t>Director, USF Ataxia Research Center</a:t>
            </a:r>
          </a:p>
          <a:p>
            <a:r>
              <a:rPr lang="en-US" dirty="0" smtClean="0"/>
              <a:t>University of South Florida, Tampa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Acquired Ataxias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Traumatic</a:t>
            </a:r>
          </a:p>
          <a:p>
            <a:r>
              <a:rPr lang="en-US" dirty="0" err="1" smtClean="0"/>
              <a:t>Neoplastic</a:t>
            </a:r>
            <a:endParaRPr lang="en-US" dirty="0" smtClean="0"/>
          </a:p>
          <a:p>
            <a:r>
              <a:rPr lang="en-US" dirty="0" smtClean="0"/>
              <a:t>Endocrine</a:t>
            </a:r>
          </a:p>
          <a:p>
            <a:r>
              <a:rPr lang="en-US" dirty="0" smtClean="0"/>
              <a:t>Structural disease (</a:t>
            </a:r>
            <a:r>
              <a:rPr lang="en-US" dirty="0" err="1" smtClean="0"/>
              <a:t>dysplasias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52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System Atrophy (Atypical Parkinsonism)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/>
          <a:lstStyle/>
          <a:p>
            <a:r>
              <a:rPr lang="en-US" dirty="0" smtClean="0"/>
              <a:t>Most common nonhereditary ataxia</a:t>
            </a:r>
          </a:p>
          <a:p>
            <a:r>
              <a:rPr lang="en-US" dirty="0" smtClean="0"/>
              <a:t>Parkinsonism with other features, including orthostatic hypotension (drop in blood pressure upon standing), imbalance</a:t>
            </a:r>
          </a:p>
          <a:p>
            <a:r>
              <a:rPr lang="en-US" dirty="0" smtClean="0"/>
              <a:t>No treatment for underlying cause </a:t>
            </a:r>
          </a:p>
          <a:p>
            <a:r>
              <a:rPr lang="en-US" dirty="0" smtClean="0"/>
              <a:t>MSA-P and MSA-C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Immune-mediated </a:t>
            </a:r>
            <a:r>
              <a:rPr lang="en-US" dirty="0" err="1" smtClean="0"/>
              <a:t>Cerebellar</a:t>
            </a:r>
            <a:r>
              <a:rPr lang="en-US" dirty="0" smtClean="0"/>
              <a:t>*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7772400" cy="4572000"/>
          </a:xfrm>
        </p:spPr>
        <p:txBody>
          <a:bodyPr/>
          <a:lstStyle/>
          <a:p>
            <a:r>
              <a:rPr lang="en-US" dirty="0" smtClean="0"/>
              <a:t>Multiple sclerosis</a:t>
            </a:r>
          </a:p>
          <a:p>
            <a:r>
              <a:rPr lang="en-US" dirty="0" smtClean="0"/>
              <a:t>Stiff person syndrome</a:t>
            </a:r>
          </a:p>
          <a:p>
            <a:r>
              <a:rPr lang="en-US" dirty="0" smtClean="0"/>
              <a:t>Gluten</a:t>
            </a:r>
          </a:p>
          <a:p>
            <a:r>
              <a:rPr lang="en-US" dirty="0" smtClean="0"/>
              <a:t>Miller-Fisher</a:t>
            </a:r>
          </a:p>
          <a:p>
            <a:r>
              <a:rPr lang="en-US" dirty="0" smtClean="0"/>
              <a:t>Lupus</a:t>
            </a:r>
          </a:p>
          <a:p>
            <a:r>
              <a:rPr lang="en-US" dirty="0" err="1" smtClean="0"/>
              <a:t>Thyroiditis</a:t>
            </a:r>
            <a:endParaRPr lang="en-US" dirty="0" smtClean="0"/>
          </a:p>
          <a:p>
            <a:r>
              <a:rPr lang="en-US" dirty="0" err="1" smtClean="0"/>
              <a:t>Paraneoplastic</a:t>
            </a:r>
            <a:r>
              <a:rPr lang="en-US" dirty="0" smtClean="0"/>
              <a:t> </a:t>
            </a:r>
            <a:r>
              <a:rPr lang="en-US" dirty="0" err="1" smtClean="0"/>
              <a:t>cerebellar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* </a:t>
            </a:r>
            <a:r>
              <a:rPr lang="en-US" sz="1800" dirty="0" err="1" smtClean="0"/>
              <a:t>Mano</a:t>
            </a:r>
            <a:r>
              <a:rPr lang="en-US" sz="1800" dirty="0" smtClean="0"/>
              <a:t> et al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0389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Episodic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Episodic ataxia (EA) is an </a:t>
            </a:r>
            <a:r>
              <a:rPr lang="en-US" dirty="0" err="1" smtClean="0"/>
              <a:t>autosomal</a:t>
            </a:r>
            <a:r>
              <a:rPr lang="en-US" dirty="0" smtClean="0"/>
              <a:t> dominant disorder characterized by sporadic bouts of ataxia (severe </a:t>
            </a:r>
            <a:r>
              <a:rPr lang="en-US" dirty="0" err="1" smtClean="0"/>
              <a:t>discoordination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Myokymia</a:t>
            </a:r>
            <a:r>
              <a:rPr lang="en-US" dirty="0" smtClean="0"/>
              <a:t> may be present</a:t>
            </a:r>
          </a:p>
          <a:p>
            <a:r>
              <a:rPr lang="en-US" dirty="0" smtClean="0"/>
              <a:t>Ataxia can be provoked by stress or startle</a:t>
            </a:r>
          </a:p>
          <a:p>
            <a:r>
              <a:rPr lang="en-US" dirty="0" smtClean="0"/>
              <a:t>Can occur in infancy</a:t>
            </a:r>
          </a:p>
          <a:p>
            <a:r>
              <a:rPr lang="en-US" dirty="0" smtClean="0"/>
              <a:t>Mutations of the gene KCNA1, which encodes the voltage-gated potassium channel KV1.1, are responsible for this subtype of episodic ataxia.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Autosomal dominant ataxias: SPINOCEREBELLAR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7772400" cy="3917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30 + SCA types are known</a:t>
            </a:r>
          </a:p>
          <a:p>
            <a:r>
              <a:rPr lang="en-US" dirty="0" smtClean="0"/>
              <a:t>SCA1,SCA2, SCA3 and SCA6 represent the most frequent SCAs worldwide</a:t>
            </a:r>
          </a:p>
          <a:p>
            <a:r>
              <a:rPr lang="en-US" dirty="0"/>
              <a:t>The prominent disease symptoms of the currently known and genetically defined </a:t>
            </a:r>
            <a:r>
              <a:rPr lang="en-US" dirty="0" smtClean="0"/>
              <a:t>30+ SCA </a:t>
            </a:r>
            <a:r>
              <a:rPr lang="en-US" dirty="0"/>
              <a:t>types result from damage to the cerebellum and interconnected brain grays and are often accompanied by more specific extra-cerebellar symptoms.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2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Family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Dominant: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Spinocerebellar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ataxia, episodic ataxia Different SCA’s have different phenotypes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For example, SCA 5 and 6 are purely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cerebellar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SCA 1,2,3, 12, 17, 21 have associated parkinsonism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85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of SCA’s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most frequent sites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neurodegeneration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Cerebellum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Thalamus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Pons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Midbrain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Different SCAs usually overlap considerably in advanced stages</a:t>
            </a:r>
          </a:p>
        </p:txBody>
      </p:sp>
    </p:spTree>
    <p:extLst>
      <p:ext uri="{BB962C8B-B14F-4D97-AF65-F5344CB8AC3E}">
        <p14:creationId xmlns:p14="http://schemas.microsoft.com/office/powerpoint/2010/main" val="19556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Spinocerebellar Ataxias 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Autosomal</a:t>
            </a:r>
            <a:r>
              <a:rPr lang="en-US" dirty="0" smtClean="0"/>
              <a:t> dominant ataxias, numbered in the order in which they were discovered</a:t>
            </a:r>
          </a:p>
          <a:p>
            <a:r>
              <a:rPr lang="en-US" dirty="0" smtClean="0"/>
              <a:t>Seizures occur in SCA types 10, 17</a:t>
            </a:r>
          </a:p>
          <a:p>
            <a:r>
              <a:rPr lang="en-US" dirty="0" smtClean="0"/>
              <a:t>Down-beat </a:t>
            </a:r>
            <a:r>
              <a:rPr lang="en-US" dirty="0" err="1" smtClean="0"/>
              <a:t>nystagnus</a:t>
            </a:r>
            <a:r>
              <a:rPr lang="en-US" dirty="0" smtClean="0"/>
              <a:t> (SCA 6)</a:t>
            </a:r>
          </a:p>
          <a:p>
            <a:r>
              <a:rPr lang="en-US" dirty="0" err="1" smtClean="0"/>
              <a:t>Pigmentary</a:t>
            </a:r>
            <a:r>
              <a:rPr lang="en-US" dirty="0" smtClean="0"/>
              <a:t> retinopathy (SCA 7)</a:t>
            </a:r>
          </a:p>
          <a:p>
            <a:r>
              <a:rPr lang="en-US" dirty="0" smtClean="0"/>
              <a:t>Ocular </a:t>
            </a:r>
            <a:r>
              <a:rPr lang="en-US" dirty="0" err="1" smtClean="0"/>
              <a:t>Dyskinesia</a:t>
            </a:r>
            <a:r>
              <a:rPr lang="en-US" dirty="0" smtClean="0"/>
              <a:t> (SCA 10)</a:t>
            </a:r>
          </a:p>
          <a:p>
            <a:r>
              <a:rPr lang="en-US" dirty="0" err="1" smtClean="0"/>
              <a:t>Dystonia</a:t>
            </a:r>
            <a:r>
              <a:rPr lang="en-US" dirty="0" smtClean="0"/>
              <a:t> (SCA 3,14, 17)</a:t>
            </a:r>
          </a:p>
          <a:p>
            <a:r>
              <a:rPr lang="en-US" dirty="0" err="1" smtClean="0"/>
              <a:t>Myokymia</a:t>
            </a:r>
            <a:r>
              <a:rPr lang="en-US" dirty="0" smtClean="0"/>
              <a:t> (SCA 5)</a:t>
            </a:r>
          </a:p>
          <a:p>
            <a:r>
              <a:rPr lang="en-US" dirty="0" smtClean="0"/>
              <a:t>Many SCA’s are marked by pyramidal signs and peripheral neuropathy  </a:t>
            </a:r>
            <a:r>
              <a:rPr lang="en-US" sz="1800" dirty="0" smtClean="0"/>
              <a:t>*</a:t>
            </a:r>
            <a:r>
              <a:rPr lang="en-US" sz="1800" dirty="0" err="1" smtClean="0"/>
              <a:t>Mano</a:t>
            </a:r>
            <a:r>
              <a:rPr lang="en-US" sz="1800" dirty="0" smtClean="0"/>
              <a:t> and </a:t>
            </a:r>
            <a:r>
              <a:rPr lang="en-US" sz="1800" dirty="0" err="1" smtClean="0"/>
              <a:t>Marmolino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7616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Spinocerebellar</a:t>
            </a:r>
            <a:r>
              <a:rPr lang="en-US" dirty="0" smtClean="0"/>
              <a:t> ataxias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 1,2,3: </a:t>
            </a:r>
            <a:r>
              <a:rPr lang="en-US" dirty="0" err="1" smtClean="0"/>
              <a:t>ataxin</a:t>
            </a:r>
            <a:r>
              <a:rPr lang="en-US" dirty="0" smtClean="0"/>
              <a:t> (gene product)</a:t>
            </a:r>
          </a:p>
          <a:p>
            <a:r>
              <a:rPr lang="en-US" dirty="0" smtClean="0"/>
              <a:t>SCA 6: Calcium channel subunit</a:t>
            </a:r>
          </a:p>
          <a:p>
            <a:r>
              <a:rPr lang="en-US" dirty="0" smtClean="0"/>
              <a:t>SCA 14: potassium channel subunit</a:t>
            </a:r>
            <a:endParaRPr lang="en-US" dirty="0"/>
          </a:p>
          <a:p>
            <a:r>
              <a:rPr lang="en-US" dirty="0" smtClean="0"/>
              <a:t>SCA 5 and 6: almost pure cerebellar ataxia</a:t>
            </a:r>
          </a:p>
          <a:p>
            <a:r>
              <a:rPr lang="en-US" dirty="0" smtClean="0"/>
              <a:t>SCA 4: ataxia, sensory neuropathy</a:t>
            </a:r>
          </a:p>
          <a:p>
            <a:r>
              <a:rPr lang="en-US" dirty="0" smtClean="0"/>
              <a:t>SCA 1,2,3: Ataxia, pyramidal signs, neuropathy, RLS, parkinsonism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96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Azores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0" y="3564621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http://upload.wikimedia.org/wikipedia/commons/thumb/9/97/Azoren_(14).jpg/235px-Azoren_(1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64621"/>
            <a:ext cx="2238375" cy="14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914400" y="388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 descr="http://www.ewpnet.co.uk/azores/location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0" y="1066800"/>
            <a:ext cx="4000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>
            <a:hlinkClick r:id="rId5"/>
          </p:cNvPr>
          <p:cNvSpPr>
            <a:spLocks noChangeArrowheads="1"/>
          </p:cNvSpPr>
          <p:nvPr/>
        </p:nvSpPr>
        <p:spPr bwMode="auto">
          <a:xfrm>
            <a:off x="914400" y="388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7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Cerebellar</a:t>
            </a:r>
            <a:r>
              <a:rPr lang="en-US" dirty="0" smtClean="0"/>
              <a:t>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cerebellum: structure in the brain that is paramount in maintaining balance.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other areas of the brain, including the thalamus and the cerebral cortex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Connections to spinal cord</a:t>
            </a:r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82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Autosomanl</a:t>
            </a:r>
            <a:r>
              <a:rPr lang="en-US" dirty="0" smtClean="0"/>
              <a:t> Dominant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Athena diagnostics now offers tests to diagnose many of these diseases (blood tests)</a:t>
            </a:r>
          </a:p>
          <a:p>
            <a:r>
              <a:rPr lang="en-US" dirty="0" smtClean="0"/>
              <a:t>SCA’s generally begin later on in a patient’s life, 40’s or 50s’</a:t>
            </a:r>
          </a:p>
          <a:p>
            <a:r>
              <a:rPr lang="en-US" dirty="0" smtClean="0"/>
              <a:t>Alternatively, </a:t>
            </a:r>
            <a:r>
              <a:rPr lang="en-US" dirty="0" err="1" smtClean="0"/>
              <a:t>autosomal</a:t>
            </a:r>
            <a:r>
              <a:rPr lang="en-US" dirty="0" smtClean="0"/>
              <a:t> recessive ataxias usually occur in early life</a:t>
            </a:r>
          </a:p>
          <a:p>
            <a:r>
              <a:rPr lang="en-US" dirty="0" smtClean="0"/>
              <a:t>Both are progressive</a:t>
            </a:r>
          </a:p>
          <a:p>
            <a:r>
              <a:rPr lang="en-US" dirty="0" smtClean="0"/>
              <a:t>Falls and swallowing problems, urinary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9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Controversial issue regarding Lincoln’s ancestors and SCA 5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719766"/>
              </p:ext>
            </p:extLst>
          </p:nvPr>
        </p:nvGraphicFramePr>
        <p:xfrm>
          <a:off x="914400" y="3887470"/>
          <a:ext cx="7772400" cy="36576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>
                          <a:effectLst/>
                        </a:rPr>
                        <a:t>JPG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0" y="3564623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http://cdn.physorg.com/newman/gfx/news/2006/port-lin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240" y="1524000"/>
            <a:ext cx="2600960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914400" y="388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SCA5 is sometimes called “Lincoln’s </a:t>
            </a:r>
            <a:r>
              <a:rPr lang="en-US" dirty="0" smtClean="0"/>
              <a:t>ataxia” because </a:t>
            </a:r>
            <a:r>
              <a:rPr lang="en-US" dirty="0"/>
              <a:t>a 10-generation family </a:t>
            </a:r>
            <a:r>
              <a:rPr lang="en-US" dirty="0" smtClean="0"/>
              <a:t>with the condition </a:t>
            </a:r>
            <a:r>
              <a:rPr lang="en-US" dirty="0"/>
              <a:t>has ancestries that trace to the </a:t>
            </a:r>
            <a:r>
              <a:rPr lang="en-US" dirty="0" smtClean="0"/>
              <a:t>paternal grandparents </a:t>
            </a:r>
            <a:r>
              <a:rPr lang="en-US" dirty="0"/>
              <a:t>of President Abraham </a:t>
            </a:r>
            <a:r>
              <a:rPr lang="en-US" dirty="0" smtClean="0"/>
              <a:t>Lincoln.</a:t>
            </a:r>
          </a:p>
          <a:p>
            <a:r>
              <a:rPr lang="en-US" dirty="0" smtClean="0"/>
              <a:t>SCA5 </a:t>
            </a:r>
            <a:r>
              <a:rPr lang="en-US" dirty="0"/>
              <a:t>also is sometimes called “Holmes </a:t>
            </a:r>
            <a:r>
              <a:rPr lang="en-US" dirty="0" smtClean="0"/>
              <a:t>ataxia” after </a:t>
            </a:r>
            <a:r>
              <a:rPr lang="en-US" dirty="0"/>
              <a:t>Dr. Gordon Holmes,</a:t>
            </a:r>
          </a:p>
        </p:txBody>
      </p:sp>
    </p:spTree>
    <p:extLst>
      <p:ext uri="{BB962C8B-B14F-4D97-AF65-F5344CB8AC3E}">
        <p14:creationId xmlns:p14="http://schemas.microsoft.com/office/powerpoint/2010/main" val="65407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Autosomal</a:t>
            </a:r>
            <a:r>
              <a:rPr lang="en-US" dirty="0" smtClean="0"/>
              <a:t> Recessive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Friedreich’s Ataxia</a:t>
            </a:r>
          </a:p>
          <a:p>
            <a:r>
              <a:rPr lang="en-US" dirty="0" smtClean="0"/>
              <a:t>Abnormality of protein </a:t>
            </a:r>
            <a:r>
              <a:rPr lang="en-US" dirty="0" err="1" smtClean="0"/>
              <a:t>Frataxin</a:t>
            </a:r>
            <a:endParaRPr lang="en-US" dirty="0" smtClean="0"/>
          </a:p>
          <a:p>
            <a:r>
              <a:rPr lang="en-US" dirty="0" smtClean="0"/>
              <a:t>Gene locus 9q13</a:t>
            </a:r>
          </a:p>
          <a:p>
            <a:r>
              <a:rPr lang="en-US" dirty="0" smtClean="0"/>
              <a:t>Others include </a:t>
            </a:r>
            <a:r>
              <a:rPr lang="en-US" dirty="0" err="1" smtClean="0"/>
              <a:t>Abetalipoproteinemia</a:t>
            </a:r>
            <a:r>
              <a:rPr lang="en-US" dirty="0" smtClean="0"/>
              <a:t>, </a:t>
            </a:r>
            <a:r>
              <a:rPr lang="en-US" dirty="0" err="1" smtClean="0"/>
              <a:t>Metochromatic</a:t>
            </a:r>
            <a:r>
              <a:rPr lang="en-US" dirty="0" smtClean="0"/>
              <a:t> </a:t>
            </a:r>
            <a:r>
              <a:rPr lang="en-US" dirty="0" err="1" smtClean="0"/>
              <a:t>leukodystrophy</a:t>
            </a:r>
            <a:r>
              <a:rPr lang="en-US" dirty="0" smtClean="0"/>
              <a:t>, </a:t>
            </a:r>
            <a:r>
              <a:rPr lang="en-US" dirty="0" err="1" smtClean="0"/>
              <a:t>Nieman</a:t>
            </a:r>
            <a:r>
              <a:rPr lang="en-US" dirty="0" smtClean="0"/>
              <a:t>-Pick, Wilson’s disease, </a:t>
            </a:r>
            <a:r>
              <a:rPr lang="en-US" dirty="0" err="1" smtClean="0"/>
              <a:t>Refsum’s</a:t>
            </a:r>
            <a:r>
              <a:rPr lang="en-US" dirty="0" smtClean="0"/>
              <a:t>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6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Autosomal Recessive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FRDA</a:t>
            </a:r>
          </a:p>
          <a:p>
            <a:r>
              <a:rPr lang="en-US" dirty="0" smtClean="0"/>
              <a:t>AOA2</a:t>
            </a:r>
          </a:p>
          <a:p>
            <a:r>
              <a:rPr lang="en-US" dirty="0" smtClean="0"/>
              <a:t>Ataxia telangiectasia</a:t>
            </a:r>
          </a:p>
          <a:p>
            <a:r>
              <a:rPr lang="en-US" dirty="0" err="1" smtClean="0"/>
              <a:t>Marinesco-Sjorgren</a:t>
            </a:r>
            <a:endParaRPr lang="en-US" dirty="0" smtClean="0"/>
          </a:p>
          <a:p>
            <a:r>
              <a:rPr lang="en-US" dirty="0" smtClean="0"/>
              <a:t>Charlevoix-Saguenay</a:t>
            </a:r>
          </a:p>
          <a:p>
            <a:r>
              <a:rPr lang="en-US" dirty="0" smtClean="0"/>
              <a:t>Vitamin E deficiency</a:t>
            </a:r>
          </a:p>
        </p:txBody>
      </p:sp>
    </p:spTree>
    <p:extLst>
      <p:ext uri="{BB962C8B-B14F-4D97-AF65-F5344CB8AC3E}">
        <p14:creationId xmlns:p14="http://schemas.microsoft.com/office/powerpoint/2010/main" val="9180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Nikolaus</a:t>
            </a:r>
            <a:r>
              <a:rPr lang="en-US" dirty="0" smtClean="0"/>
              <a:t> </a:t>
            </a:r>
            <a:r>
              <a:rPr lang="en-US" dirty="0" err="1" smtClean="0"/>
              <a:t>Friedreich</a:t>
            </a:r>
            <a:r>
              <a:rPr lang="en-US" dirty="0" smtClean="0"/>
              <a:t>, 1860</a:t>
            </a:r>
            <a:endParaRPr lang="en-US" dirty="0"/>
          </a:p>
        </p:txBody>
      </p:sp>
      <p:pic>
        <p:nvPicPr>
          <p:cNvPr id="4099" name="Picture 3" descr="http://drugdiscoveryopinion.com/images/Friedrei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905000"/>
            <a:ext cx="35814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914400" y="388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7000" y="1447800"/>
            <a:ext cx="6908800" cy="4572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4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Friedreich’s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Mutation in gene that codes for </a:t>
            </a:r>
            <a:r>
              <a:rPr lang="en-US" dirty="0" err="1" smtClean="0"/>
              <a:t>frataxin</a:t>
            </a:r>
            <a:r>
              <a:rPr lang="en-US" dirty="0" smtClean="0"/>
              <a:t>, located on chromosome 9. </a:t>
            </a:r>
          </a:p>
          <a:p>
            <a:r>
              <a:rPr lang="en-US" dirty="0" smtClean="0"/>
              <a:t>This protein is essential  for mitochondrial functioning</a:t>
            </a:r>
          </a:p>
          <a:p>
            <a:r>
              <a:rPr lang="en-US" dirty="0" err="1" smtClean="0"/>
              <a:t>Frataxin</a:t>
            </a:r>
            <a:r>
              <a:rPr lang="en-US" dirty="0" smtClean="0"/>
              <a:t> absence leads to iron buildup</a:t>
            </a:r>
          </a:p>
          <a:p>
            <a:r>
              <a:rPr lang="en-US" dirty="0" smtClean="0"/>
              <a:t>Free radical damage</a:t>
            </a:r>
          </a:p>
          <a:p>
            <a:r>
              <a:rPr lang="en-US" dirty="0" smtClean="0"/>
              <a:t>Antioxidants and ways of increasing </a:t>
            </a:r>
            <a:r>
              <a:rPr lang="en-US" dirty="0" err="1" smtClean="0"/>
              <a:t>frataxin</a:t>
            </a:r>
            <a:r>
              <a:rPr lang="en-US" dirty="0" smtClean="0"/>
              <a:t> are being researched</a:t>
            </a:r>
          </a:p>
        </p:txBody>
      </p:sp>
    </p:spTree>
    <p:extLst>
      <p:ext uri="{BB962C8B-B14F-4D97-AF65-F5344CB8AC3E}">
        <p14:creationId xmlns:p14="http://schemas.microsoft.com/office/powerpoint/2010/main" val="12300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Friedreich’s</a:t>
            </a:r>
            <a:r>
              <a:rPr lang="en-US" dirty="0" smtClean="0"/>
              <a:t>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expanded </a:t>
            </a:r>
            <a:r>
              <a:rPr lang="en-US" dirty="0" err="1"/>
              <a:t>guanosine</a:t>
            </a:r>
            <a:r>
              <a:rPr lang="en-US" dirty="0"/>
              <a:t>, adenine, adenine (GAA) triplet repeat (first intron) in both alleles of the </a:t>
            </a:r>
            <a:r>
              <a:rPr lang="en-US" dirty="0" err="1"/>
              <a:t>frataxin</a:t>
            </a:r>
            <a:r>
              <a:rPr lang="en-US" dirty="0"/>
              <a:t> gene occurs in 98% of people with FA (</a:t>
            </a:r>
            <a:r>
              <a:rPr lang="en-US" dirty="0" err="1"/>
              <a:t>Pandolfo</a:t>
            </a:r>
            <a:r>
              <a:rPr lang="en-US" dirty="0"/>
              <a:t>, 2012). 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length of the GAA repeats correlates with the age of onset, progression, and severity of the disease.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039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Friedreich’s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Symptoms typically begin sometime between the ages of 5 to 15 years</a:t>
            </a:r>
          </a:p>
          <a:p>
            <a:r>
              <a:rPr lang="en-US" dirty="0" smtClean="0"/>
              <a:t>Muscle weakness in the arms and legs</a:t>
            </a:r>
          </a:p>
          <a:p>
            <a:r>
              <a:rPr lang="en-US" dirty="0" smtClean="0"/>
              <a:t>Loss of coordination</a:t>
            </a:r>
          </a:p>
          <a:p>
            <a:r>
              <a:rPr lang="en-US" dirty="0" smtClean="0"/>
              <a:t>Vision impairment</a:t>
            </a:r>
          </a:p>
          <a:p>
            <a:r>
              <a:rPr lang="en-US" dirty="0" smtClean="0"/>
              <a:t>Hearing impairment</a:t>
            </a:r>
          </a:p>
          <a:p>
            <a:r>
              <a:rPr lang="en-US" dirty="0" smtClean="0"/>
              <a:t>Slurred speech</a:t>
            </a:r>
          </a:p>
          <a:p>
            <a:r>
              <a:rPr lang="en-US" dirty="0" smtClean="0"/>
              <a:t>Scoliosis</a:t>
            </a:r>
          </a:p>
          <a:p>
            <a:r>
              <a:rPr lang="en-US" dirty="0" smtClean="0"/>
              <a:t>Diabetes</a:t>
            </a:r>
          </a:p>
          <a:p>
            <a:r>
              <a:rPr lang="en-US" dirty="0" err="1" smtClean="0"/>
              <a:t>Cardiomyopathy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403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Friedreich’s</a:t>
            </a:r>
            <a:r>
              <a:rPr lang="en-US" dirty="0" smtClean="0"/>
              <a:t> Ataxia 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posterior columns and </a:t>
            </a:r>
            <a:r>
              <a:rPr lang="en-US" dirty="0" err="1" smtClean="0"/>
              <a:t>corticospinal</a:t>
            </a:r>
            <a:r>
              <a:rPr lang="en-US" dirty="0" smtClean="0"/>
              <a:t>, ventral, and lateral </a:t>
            </a:r>
            <a:r>
              <a:rPr lang="en-US" dirty="0" err="1" smtClean="0"/>
              <a:t>spinocerebellar</a:t>
            </a:r>
            <a:r>
              <a:rPr lang="en-US" dirty="0" smtClean="0"/>
              <a:t> tracts all show demyelination</a:t>
            </a:r>
          </a:p>
          <a:p>
            <a:r>
              <a:rPr lang="en-US" dirty="0" smtClean="0"/>
              <a:t>The dorsal spinal ganglia show shrinkage and eventual disappearance of neurons associated with proliferation of capsular cells. </a:t>
            </a:r>
          </a:p>
          <a:p>
            <a:r>
              <a:rPr lang="en-US" dirty="0" smtClean="0"/>
              <a:t>The loss of large neurons in the sensory ganglia causes extinction of tendon reflexes.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9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Cerebellar</a:t>
            </a:r>
            <a:r>
              <a:rPr lang="en-US" dirty="0" smtClean="0"/>
              <a:t> Dysfunction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Visual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problems,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nystagmus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Dysmetria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or past pointing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Difficulty with heel to shin tests</a:t>
            </a:r>
          </a:p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Dysdiadochokinesia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rapid alternating movements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Ataxia: staggering </a:t>
            </a:r>
            <a:r>
              <a:rPr lang="en-US" dirty="0">
                <a:latin typeface="Arial" pitchFamily="34" charset="0"/>
                <a:cs typeface="Arial" pitchFamily="34" charset="0"/>
              </a:rPr>
              <a:t>gait, in which the patient is unable to perform a “tandem” or heel to toe,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walk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Abnormal stance and wide-based gait</a:t>
            </a:r>
          </a:p>
        </p:txBody>
      </p:sp>
    </p:spTree>
    <p:extLst>
      <p:ext uri="{BB962C8B-B14F-4D97-AF65-F5344CB8AC3E}">
        <p14:creationId xmlns:p14="http://schemas.microsoft.com/office/powerpoint/2010/main" val="11376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Friedriech’s</a:t>
            </a:r>
            <a:r>
              <a:rPr lang="en-US" dirty="0" smtClean="0"/>
              <a:t>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Cardiomyopathy </a:t>
            </a:r>
            <a:endParaRPr lang="en-US" dirty="0" smtClean="0"/>
          </a:p>
          <a:p>
            <a:r>
              <a:rPr lang="en-US" dirty="0" smtClean="0"/>
              <a:t>Arrhythmias</a:t>
            </a:r>
            <a:endParaRPr lang="en-US" dirty="0" smtClean="0"/>
          </a:p>
          <a:p>
            <a:r>
              <a:rPr lang="en-US" dirty="0" smtClean="0"/>
              <a:t>Even if Ejection Fraction is within normal limits, there are cardiac abnormalities</a:t>
            </a:r>
          </a:p>
          <a:p>
            <a:r>
              <a:rPr lang="en-US" dirty="0" smtClean="0"/>
              <a:t>Diabetes and issues with carbohydrate metabolism</a:t>
            </a:r>
          </a:p>
          <a:p>
            <a:r>
              <a:rPr lang="en-US" dirty="0" smtClean="0"/>
              <a:t>Follow HgbA1C every year</a:t>
            </a:r>
          </a:p>
          <a:p>
            <a:r>
              <a:rPr lang="en-US" dirty="0" smtClean="0"/>
              <a:t>Echocardiogram every year, as well as EKG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Immune-mediated </a:t>
            </a:r>
            <a:r>
              <a:rPr lang="en-US" dirty="0" err="1" smtClean="0"/>
              <a:t>Cerebellar</a:t>
            </a:r>
            <a:r>
              <a:rPr lang="en-US" dirty="0" smtClean="0"/>
              <a:t>* Ataxia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sclerosis</a:t>
            </a:r>
          </a:p>
          <a:p>
            <a:r>
              <a:rPr lang="en-US" dirty="0" smtClean="0"/>
              <a:t>Stiff person syndrome</a:t>
            </a:r>
          </a:p>
          <a:p>
            <a:r>
              <a:rPr lang="en-US" dirty="0" smtClean="0"/>
              <a:t>Gluten</a:t>
            </a:r>
          </a:p>
          <a:p>
            <a:r>
              <a:rPr lang="en-US" dirty="0" smtClean="0"/>
              <a:t>Miller-Fisher</a:t>
            </a:r>
          </a:p>
          <a:p>
            <a:r>
              <a:rPr lang="en-US" dirty="0" smtClean="0"/>
              <a:t>Lupus</a:t>
            </a:r>
          </a:p>
          <a:p>
            <a:r>
              <a:rPr lang="en-US" dirty="0" err="1" smtClean="0"/>
              <a:t>Thyroiditis</a:t>
            </a:r>
            <a:endParaRPr lang="en-US" dirty="0" smtClean="0"/>
          </a:p>
          <a:p>
            <a:r>
              <a:rPr lang="en-US" dirty="0" err="1" smtClean="0"/>
              <a:t>Paraneoplastic</a:t>
            </a:r>
            <a:r>
              <a:rPr lang="en-US" dirty="0" smtClean="0"/>
              <a:t> </a:t>
            </a:r>
            <a:r>
              <a:rPr lang="en-US" dirty="0" err="1" smtClean="0"/>
              <a:t>cerebellar</a:t>
            </a:r>
            <a:r>
              <a:rPr lang="en-US" dirty="0" smtClean="0"/>
              <a:t> syndrome</a:t>
            </a:r>
          </a:p>
          <a:p>
            <a:r>
              <a:rPr lang="en-US" dirty="0" smtClean="0"/>
              <a:t>* </a:t>
            </a:r>
            <a:r>
              <a:rPr lang="en-US" dirty="0" err="1" smtClean="0"/>
              <a:t>Mano</a:t>
            </a:r>
            <a:r>
              <a:rPr lang="en-US" dirty="0" smtClean="0"/>
              <a:t> et 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FXTAS (X-linked)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/>
          </a:bodyPr>
          <a:lstStyle/>
          <a:p>
            <a:r>
              <a:rPr lang="en-US" dirty="0" smtClean="0"/>
              <a:t>Fragile-X tremor-ataxia syndrome (FXTAS) </a:t>
            </a:r>
          </a:p>
          <a:p>
            <a:r>
              <a:rPr lang="en-US" dirty="0" smtClean="0"/>
              <a:t>Older males, often family history of fragile-X mental retardation in a grandson</a:t>
            </a:r>
          </a:p>
          <a:p>
            <a:r>
              <a:rPr lang="en-US" dirty="0" smtClean="0"/>
              <a:t>Parkinsonism</a:t>
            </a:r>
          </a:p>
          <a:p>
            <a:r>
              <a:rPr lang="en-US" dirty="0" smtClean="0"/>
              <a:t>Postural tremor</a:t>
            </a:r>
          </a:p>
          <a:p>
            <a:r>
              <a:rPr lang="en-US" dirty="0" smtClean="0"/>
              <a:t>Imbalance</a:t>
            </a:r>
          </a:p>
          <a:p>
            <a:r>
              <a:rPr lang="en-US" dirty="0" smtClean="0"/>
              <a:t>Can be confusing if you see patients who have “parkinsonism”, what appears to be ET and ataxia</a:t>
            </a:r>
          </a:p>
          <a:p>
            <a:pPr marL="6858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Acetylcholine, nicotinic receptors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Physostigmine</a:t>
            </a:r>
            <a:r>
              <a:rPr lang="en-US" dirty="0" smtClean="0"/>
              <a:t> (Early work in ataxia)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Physostigmine</a:t>
            </a:r>
            <a:r>
              <a:rPr lang="en-US" dirty="0" smtClean="0"/>
              <a:t> acts by interfering with the metabolism of acetylcholine</a:t>
            </a:r>
          </a:p>
          <a:p>
            <a:r>
              <a:rPr lang="en-US" dirty="0" smtClean="0"/>
              <a:t> It is a reversible inhibitor of </a:t>
            </a:r>
            <a:r>
              <a:rPr lang="en-US" dirty="0" err="1" smtClean="0"/>
              <a:t>acetylcholinesterase</a:t>
            </a:r>
            <a:r>
              <a:rPr lang="en-US" dirty="0" smtClean="0"/>
              <a:t>, the enzyme responsible for the breakdown of acetylcholine in the synaptic cleft of the neuromuscular junction</a:t>
            </a:r>
          </a:p>
          <a:p>
            <a:r>
              <a:rPr lang="en-US" dirty="0" smtClean="0"/>
              <a:t>It indirectly stimulates both nicotinic and </a:t>
            </a:r>
            <a:r>
              <a:rPr lang="en-US" dirty="0" err="1" smtClean="0"/>
              <a:t>muscarinic</a:t>
            </a:r>
            <a:r>
              <a:rPr lang="en-US" dirty="0" smtClean="0"/>
              <a:t> receptors.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Physostigmine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Kark</a:t>
            </a:r>
            <a:r>
              <a:rPr lang="en-US" dirty="0" smtClean="0"/>
              <a:t> et al, 1981; 28 patients various inherited ataxias</a:t>
            </a:r>
          </a:p>
          <a:p>
            <a:r>
              <a:rPr lang="en-US" dirty="0" smtClean="0"/>
              <a:t>No validated tool, no baseline characteristics besides ataxia, no allocation concealment</a:t>
            </a:r>
          </a:p>
          <a:p>
            <a:r>
              <a:rPr lang="en-US" dirty="0" smtClean="0"/>
              <a:t>Videotape assessments</a:t>
            </a:r>
          </a:p>
          <a:p>
            <a:r>
              <a:rPr lang="en-US" dirty="0" smtClean="0"/>
              <a:t>Responders and non-responders</a:t>
            </a:r>
          </a:p>
          <a:p>
            <a:r>
              <a:rPr lang="en-US" dirty="0" smtClean="0"/>
              <a:t>Very low dose of </a:t>
            </a:r>
            <a:r>
              <a:rPr lang="en-US" dirty="0" err="1" smtClean="0"/>
              <a:t>physostigmine</a:t>
            </a:r>
            <a:endParaRPr lang="en-US" dirty="0" smtClean="0"/>
          </a:p>
          <a:p>
            <a:r>
              <a:rPr lang="en-US" dirty="0" smtClean="0"/>
              <a:t>Drug was more effective than placebo (p &lt; 0.05)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Physostigmine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Wessel et al</a:t>
            </a:r>
          </a:p>
          <a:p>
            <a:r>
              <a:rPr lang="en-US" dirty="0" err="1" smtClean="0"/>
              <a:t>Physostigmine</a:t>
            </a:r>
            <a:r>
              <a:rPr lang="en-US" dirty="0" smtClean="0"/>
              <a:t> patch did not have any benefit</a:t>
            </a:r>
          </a:p>
          <a:p>
            <a:r>
              <a:rPr lang="en-US" dirty="0" err="1" smtClean="0"/>
              <a:t>Manyam</a:t>
            </a:r>
            <a:r>
              <a:rPr lang="en-US" dirty="0" smtClean="0"/>
              <a:t> had a DB, crossover trial, also found negative </a:t>
            </a:r>
          </a:p>
          <a:p>
            <a:r>
              <a:rPr lang="en-US" dirty="0" smtClean="0"/>
              <a:t>All studies suffered from poor inclusion criteria, lack of validated tool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Varenicline</a:t>
            </a:r>
            <a:r>
              <a:rPr lang="en-US" dirty="0" smtClean="0"/>
              <a:t>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Randomized Trial of </a:t>
            </a:r>
            <a:r>
              <a:rPr lang="en-US" dirty="0" err="1" smtClean="0"/>
              <a:t>Varenicline</a:t>
            </a:r>
            <a:r>
              <a:rPr lang="en-US" dirty="0" smtClean="0"/>
              <a:t> (</a:t>
            </a:r>
            <a:r>
              <a:rPr lang="en-US" dirty="0" err="1" smtClean="0"/>
              <a:t>Chantix</a:t>
            </a:r>
            <a:r>
              <a:rPr lang="en-US" dirty="0" smtClean="0"/>
              <a:t>) for the treatment of </a:t>
            </a:r>
            <a:r>
              <a:rPr lang="en-US" dirty="0" err="1" smtClean="0"/>
              <a:t>Spinocerebellar</a:t>
            </a:r>
            <a:r>
              <a:rPr lang="en-US" dirty="0" smtClean="0"/>
              <a:t> Ataxia type 3</a:t>
            </a:r>
          </a:p>
          <a:p>
            <a:r>
              <a:rPr lang="en-US" dirty="0" err="1" smtClean="0"/>
              <a:t>Varenicline</a:t>
            </a:r>
            <a:r>
              <a:rPr lang="en-US" dirty="0" smtClean="0"/>
              <a:t> is a partial agonist at alpha4beta2 nicotinic acetylcholine receptors</a:t>
            </a:r>
          </a:p>
          <a:p>
            <a:r>
              <a:rPr lang="en-US" dirty="0" smtClean="0"/>
              <a:t>20 patients with genetically confirmed SCA 3 were randomized to receive </a:t>
            </a:r>
            <a:r>
              <a:rPr lang="en-US" dirty="0" err="1" smtClean="0"/>
              <a:t>varenicline</a:t>
            </a:r>
            <a:r>
              <a:rPr lang="en-US" dirty="0" smtClean="0"/>
              <a:t> 1 mg BID or placebo</a:t>
            </a:r>
          </a:p>
          <a:p>
            <a:r>
              <a:rPr lang="en-US" dirty="0" smtClean="0"/>
              <a:t>DB, randomized, placebo-controlled trial</a:t>
            </a:r>
          </a:p>
          <a:p>
            <a:r>
              <a:rPr lang="en-US" dirty="0" smtClean="0"/>
              <a:t>USF, BI and UCLA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Varenicline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Outcome measure was the SARA, timed 25 foot walk</a:t>
            </a:r>
          </a:p>
          <a:p>
            <a:r>
              <a:rPr lang="en-US" dirty="0" smtClean="0"/>
              <a:t>The most common side effect encountered was nausea, vivid dreams</a:t>
            </a:r>
          </a:p>
          <a:p>
            <a:r>
              <a:rPr lang="en-US" dirty="0" smtClean="0"/>
              <a:t>There were significant improvements in gait, stance, rapid alternating movements (SARA) and timed 25 foot walk </a:t>
            </a:r>
          </a:p>
          <a:p>
            <a:r>
              <a:rPr lang="en-US" dirty="0" smtClean="0"/>
              <a:t>Beck’s Depression Scale improved in these patients significantly</a:t>
            </a:r>
          </a:p>
          <a:p>
            <a:r>
              <a:rPr lang="en-US" dirty="0" smtClean="0"/>
              <a:t>FDA Orphan Drug Program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Varenicline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Improvements were significant for axial function</a:t>
            </a:r>
          </a:p>
          <a:p>
            <a:r>
              <a:rPr lang="en-US" dirty="0" smtClean="0"/>
              <a:t>Only rapid alternating movements improved for </a:t>
            </a:r>
            <a:r>
              <a:rPr lang="en-US" dirty="0" err="1" smtClean="0"/>
              <a:t>appendicular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Idea is to find a drug that works on the nicotinic acetylcholine system with fewer side effects than </a:t>
            </a:r>
            <a:r>
              <a:rPr lang="en-US" dirty="0" err="1" smtClean="0"/>
              <a:t>varenicline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Ataxia prevalence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One Japanese study found ataxia prevalence to be  18.5 per 100,000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 Norway, 6.5 per 100,000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Other studies: 5 per 100,000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All ataxias taken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together, highest range may be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15 to 20 per 100,000</a:t>
            </a:r>
          </a:p>
          <a:p>
            <a:pPr lvl="2"/>
            <a:r>
              <a:rPr lang="en-US" dirty="0" err="1" smtClean="0">
                <a:latin typeface="Arial" pitchFamily="34" charset="0"/>
                <a:cs typeface="Arial" pitchFamily="34" charset="0"/>
              </a:rPr>
              <a:t>Klockgether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et al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6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Intended as a cross-over study </a:t>
            </a:r>
          </a:p>
          <a:p>
            <a:r>
              <a:rPr lang="en-US" dirty="0" smtClean="0"/>
              <a:t>However, very high placebo drop-out rate (</a:t>
            </a:r>
            <a:r>
              <a:rPr lang="en-US" dirty="0" err="1" smtClean="0"/>
              <a:t>urosepsis</a:t>
            </a:r>
            <a:r>
              <a:rPr lang="en-US" dirty="0" smtClean="0"/>
              <a:t> and muscle pain, non-compliance)</a:t>
            </a:r>
          </a:p>
          <a:p>
            <a:r>
              <a:rPr lang="en-US" dirty="0" smtClean="0"/>
              <a:t>Average dose: 1.67 ± 0.50 mg/day</a:t>
            </a:r>
          </a:p>
          <a:p>
            <a:r>
              <a:rPr lang="en-US" dirty="0" smtClean="0"/>
              <a:t>Significant improvements in gait  (p = 0.04), stance (p = 0.03), RAM (p = 0.003), and timed 25 foot walk (p = 0.05). </a:t>
            </a:r>
          </a:p>
          <a:p>
            <a:r>
              <a:rPr lang="en-US" dirty="0" smtClean="0"/>
              <a:t>AE’s: nausea, vivid dreaming, leg tingling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9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Nicotinic 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May confer improvement by a </a:t>
            </a:r>
            <a:r>
              <a:rPr lang="en-US" dirty="0" smtClean="0"/>
              <a:t>combination </a:t>
            </a:r>
            <a:r>
              <a:rPr lang="en-US" dirty="0" smtClean="0"/>
              <a:t>of actions initiated at different subtypes of neuronal receptors</a:t>
            </a:r>
          </a:p>
          <a:p>
            <a:r>
              <a:rPr lang="en-US" dirty="0" err="1" smtClean="0"/>
              <a:t>Varenicline</a:t>
            </a:r>
            <a:r>
              <a:rPr lang="en-US" dirty="0" smtClean="0"/>
              <a:t>: Alpha4, beta 2, but full agonist activity at alpha 7 receptors and weak partial activity at alpha3beta 2 and alpha 6</a:t>
            </a:r>
            <a:endParaRPr lang="en-US" dirty="0"/>
          </a:p>
          <a:p>
            <a:r>
              <a:rPr lang="en-US" dirty="0" smtClean="0"/>
              <a:t>Activity at alpha 7 and alpha4beta2 receptors (stimulation) protects </a:t>
            </a:r>
            <a:r>
              <a:rPr lang="en-US" dirty="0" smtClean="0"/>
              <a:t>glutamate-induced </a:t>
            </a:r>
            <a:r>
              <a:rPr lang="en-US" dirty="0" smtClean="0"/>
              <a:t>motor neuron death in rat spinal cord cultures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5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Glutamate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Riluzole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Ristori</a:t>
            </a:r>
            <a:r>
              <a:rPr lang="en-US" dirty="0" smtClean="0"/>
              <a:t> et al 2011</a:t>
            </a:r>
          </a:p>
          <a:p>
            <a:r>
              <a:rPr lang="en-US" dirty="0" smtClean="0"/>
              <a:t>DB, randomized, placebo-controlled trial</a:t>
            </a:r>
          </a:p>
          <a:p>
            <a:r>
              <a:rPr lang="en-US" dirty="0" err="1" smtClean="0"/>
              <a:t>Riluzole</a:t>
            </a:r>
            <a:r>
              <a:rPr lang="en-US" dirty="0" smtClean="0"/>
              <a:t> 100 mg/day for 8 weeks</a:t>
            </a:r>
          </a:p>
          <a:p>
            <a:r>
              <a:rPr lang="en-US" dirty="0" smtClean="0"/>
              <a:t>Chronic </a:t>
            </a:r>
            <a:r>
              <a:rPr lang="en-US" dirty="0" err="1" smtClean="0"/>
              <a:t>cerebellar</a:t>
            </a:r>
            <a:r>
              <a:rPr lang="en-US" dirty="0" smtClean="0"/>
              <a:t> ataxia (FA, SCA 1,2 28), MSA-C)</a:t>
            </a:r>
          </a:p>
          <a:p>
            <a:r>
              <a:rPr lang="en-US" dirty="0" smtClean="0"/>
              <a:t>ICARS</a:t>
            </a:r>
          </a:p>
          <a:p>
            <a:r>
              <a:rPr lang="en-US" dirty="0" smtClean="0"/>
              <a:t>Positive effect was predetermined to be an improvement in the ICARS of 5 points (100 point scale)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Riluzole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 patients with </a:t>
            </a:r>
            <a:r>
              <a:rPr lang="en-US" dirty="0" err="1" smtClean="0"/>
              <a:t>cerebellar</a:t>
            </a:r>
            <a:r>
              <a:rPr lang="en-US" dirty="0" smtClean="0"/>
              <a:t> ataxia</a:t>
            </a:r>
          </a:p>
          <a:p>
            <a:r>
              <a:rPr lang="en-US" dirty="0" smtClean="0"/>
              <a:t>SCA, FA, FXTAS, sporadic ataxia, MSA-C, anti-GAD antibodies.</a:t>
            </a:r>
          </a:p>
          <a:p>
            <a:r>
              <a:rPr lang="en-US" dirty="0" smtClean="0"/>
              <a:t>Significant improvements in total ICARS, </a:t>
            </a:r>
            <a:r>
              <a:rPr lang="en-US" dirty="0" err="1" smtClean="0"/>
              <a:t>subscores</a:t>
            </a:r>
            <a:r>
              <a:rPr lang="en-US" dirty="0" smtClean="0"/>
              <a:t> for static function and kinetic function and </a:t>
            </a:r>
            <a:r>
              <a:rPr lang="en-US" dirty="0" err="1" smtClean="0"/>
              <a:t>dysarthria</a:t>
            </a:r>
            <a:endParaRPr lang="en-US" dirty="0" smtClean="0"/>
          </a:p>
          <a:p>
            <a:r>
              <a:rPr lang="en-US" dirty="0" smtClean="0"/>
              <a:t>4 mild adverse events.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Serotonergic</a:t>
            </a:r>
            <a:r>
              <a:rPr lang="en-US" dirty="0" smtClean="0"/>
              <a:t> Drugs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Trouillas</a:t>
            </a:r>
            <a:r>
              <a:rPr lang="en-US" dirty="0" smtClean="0"/>
              <a:t> et al, 1988;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Double-blind, controlled trial to evaluate the safety and efficacy of L-5-HTP in ataxic patients</a:t>
            </a:r>
          </a:p>
          <a:p>
            <a:r>
              <a:rPr lang="en-US" dirty="0" smtClean="0"/>
              <a:t>Inclusion criteria:</a:t>
            </a:r>
          </a:p>
          <a:p>
            <a:pPr lvl="1"/>
            <a:r>
              <a:rPr lang="en-US" dirty="0" smtClean="0"/>
              <a:t>Inherited and acquired ataxia, LOCA, </a:t>
            </a:r>
            <a:r>
              <a:rPr lang="en-US" dirty="0" err="1" smtClean="0"/>
              <a:t>cerebellar</a:t>
            </a:r>
            <a:r>
              <a:rPr lang="en-US" dirty="0" smtClean="0"/>
              <a:t> atrophy, FA, infarction, MS</a:t>
            </a:r>
          </a:p>
          <a:p>
            <a:pPr lvl="1"/>
            <a:r>
              <a:rPr lang="en-US" dirty="0" smtClean="0"/>
              <a:t>Dose: 10 mg/kg/day of L-5-hydroxytryptophan</a:t>
            </a:r>
          </a:p>
          <a:p>
            <a:pPr lvl="1"/>
            <a:r>
              <a:rPr lang="en-US" dirty="0" smtClean="0"/>
              <a:t>Resulted in significant improved scores in upright standing, speed of walking ,and speaking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Buspirone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Lou et al, Open label study of </a:t>
            </a:r>
            <a:r>
              <a:rPr lang="en-US" dirty="0" err="1" smtClean="0"/>
              <a:t>buspirone</a:t>
            </a:r>
            <a:r>
              <a:rPr lang="en-US" dirty="0" smtClean="0"/>
              <a:t> showed benefit in treating ataxia</a:t>
            </a:r>
          </a:p>
          <a:p>
            <a:r>
              <a:rPr lang="en-US" dirty="0" err="1" smtClean="0"/>
              <a:t>Trouillas</a:t>
            </a:r>
            <a:r>
              <a:rPr lang="en-US" dirty="0" smtClean="0"/>
              <a:t> et al, 1997: DB, placebo-controlled trial, patients with pure </a:t>
            </a:r>
            <a:r>
              <a:rPr lang="en-US" dirty="0" err="1" smtClean="0"/>
              <a:t>cerebellar</a:t>
            </a:r>
            <a:r>
              <a:rPr lang="en-US" dirty="0" smtClean="0"/>
              <a:t> cortical atrophy (1mg/kg)</a:t>
            </a:r>
          </a:p>
          <a:p>
            <a:r>
              <a:rPr lang="en-US" dirty="0" smtClean="0"/>
              <a:t>Excluded </a:t>
            </a:r>
            <a:r>
              <a:rPr lang="en-US" dirty="0" err="1" smtClean="0"/>
              <a:t>pontine</a:t>
            </a:r>
            <a:r>
              <a:rPr lang="en-US" dirty="0" smtClean="0"/>
              <a:t> involvement</a:t>
            </a:r>
          </a:p>
          <a:p>
            <a:r>
              <a:rPr lang="en-US" dirty="0" smtClean="0"/>
              <a:t>Significant improvements in standing with feet together in one place</a:t>
            </a:r>
          </a:p>
          <a:p>
            <a:r>
              <a:rPr lang="en-US" dirty="0" smtClean="0"/>
              <a:t>No other improvements, deemed “clinically minor” MJD not responsive to treatment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Buspirone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Assadi</a:t>
            </a:r>
            <a:r>
              <a:rPr lang="en-US" dirty="0" smtClean="0"/>
              <a:t> et al </a:t>
            </a:r>
          </a:p>
          <a:p>
            <a:r>
              <a:rPr lang="en-US" dirty="0" smtClean="0"/>
              <a:t>Double-blind, placebo-controlled randomized trial in SCA 1,2, 3, 6, FA,DRPLA</a:t>
            </a:r>
          </a:p>
          <a:p>
            <a:r>
              <a:rPr lang="en-US" dirty="0" err="1" smtClean="0"/>
              <a:t>Buspirone</a:t>
            </a:r>
            <a:r>
              <a:rPr lang="en-US" dirty="0" smtClean="0"/>
              <a:t> 30mg/day or placebo for 12 weeks</a:t>
            </a:r>
          </a:p>
          <a:p>
            <a:r>
              <a:rPr lang="en-US" dirty="0" smtClean="0"/>
              <a:t>ICAARS, one drop-out</a:t>
            </a:r>
          </a:p>
          <a:p>
            <a:r>
              <a:rPr lang="en-US" dirty="0" smtClean="0"/>
              <a:t>No difference in total ICAARS scores between groups</a:t>
            </a:r>
          </a:p>
          <a:p>
            <a:r>
              <a:rPr lang="en-US" dirty="0" smtClean="0"/>
              <a:t>No comment on </a:t>
            </a:r>
            <a:r>
              <a:rPr lang="en-US" dirty="0" err="1" smtClean="0"/>
              <a:t>subscores</a:t>
            </a:r>
            <a:r>
              <a:rPr lang="en-US" dirty="0" smtClean="0"/>
              <a:t> in the ICAARS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Tandospirone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Tandospirone</a:t>
            </a:r>
            <a:r>
              <a:rPr lang="en-US" dirty="0" smtClean="0"/>
              <a:t> (</a:t>
            </a:r>
            <a:r>
              <a:rPr lang="en-US" dirty="0" err="1" smtClean="0"/>
              <a:t>Sediel</a:t>
            </a:r>
            <a:r>
              <a:rPr lang="en-US" dirty="0" smtClean="0"/>
              <a:t>) is an </a:t>
            </a:r>
            <a:r>
              <a:rPr lang="en-US" dirty="0" err="1" smtClean="0"/>
              <a:t>anxiolytic</a:t>
            </a:r>
            <a:r>
              <a:rPr lang="en-US" dirty="0" smtClean="0"/>
              <a:t> and antidepressant used in China and Japan, </a:t>
            </a:r>
          </a:p>
          <a:p>
            <a:r>
              <a:rPr lang="en-US" dirty="0" err="1" smtClean="0"/>
              <a:t>Tandospirone</a:t>
            </a:r>
            <a:r>
              <a:rPr lang="en-US" dirty="0" smtClean="0"/>
              <a:t> acts as a potent and selective 5-HT1A receptor partial agonist</a:t>
            </a:r>
          </a:p>
          <a:p>
            <a:r>
              <a:rPr lang="en-US" dirty="0" smtClean="0"/>
              <a:t>It is closely related to other agents like </a:t>
            </a:r>
            <a:r>
              <a:rPr lang="en-US" dirty="0" err="1" smtClean="0"/>
              <a:t>buspirone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http://upload.wikimedia.org/wikipedia/commons/c/c3/Atax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76400"/>
            <a:ext cx="29337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>
            <a:hlinkClick r:id="rId3"/>
          </p:cNvPr>
          <p:cNvSpPr>
            <a:spLocks noChangeArrowheads="1"/>
          </p:cNvSpPr>
          <p:nvPr/>
        </p:nvSpPr>
        <p:spPr bwMode="auto">
          <a:xfrm>
            <a:off x="914400" y="38877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6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Thyrotropin</a:t>
            </a:r>
            <a:r>
              <a:rPr lang="en-US" dirty="0" smtClean="0"/>
              <a:t> releasing hormone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Thyrotropin</a:t>
            </a:r>
            <a:r>
              <a:rPr lang="en-US" dirty="0" smtClean="0"/>
              <a:t> Releasing Hormone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Thyrotropin</a:t>
            </a:r>
            <a:r>
              <a:rPr lang="en-US" dirty="0" smtClean="0"/>
              <a:t> </a:t>
            </a:r>
            <a:r>
              <a:rPr lang="en-US" dirty="0"/>
              <a:t>releasing hormone (TRH) </a:t>
            </a:r>
            <a:r>
              <a:rPr lang="en-US" dirty="0" smtClean="0"/>
              <a:t>affords some improvement in cerebellar </a:t>
            </a:r>
            <a:r>
              <a:rPr lang="en-US" dirty="0"/>
              <a:t>ataxia </a:t>
            </a:r>
            <a:r>
              <a:rPr lang="en-US" dirty="0" smtClean="0"/>
              <a:t>in Japan</a:t>
            </a:r>
          </a:p>
          <a:p>
            <a:r>
              <a:rPr lang="en-US" dirty="0" smtClean="0"/>
              <a:t>Improves cerebellar </a:t>
            </a:r>
            <a:r>
              <a:rPr lang="en-US" dirty="0"/>
              <a:t>perfusion in patients with </a:t>
            </a:r>
            <a:r>
              <a:rPr lang="en-US" dirty="0" err="1"/>
              <a:t>spinocerebellar</a:t>
            </a:r>
            <a:r>
              <a:rPr lang="en-US" dirty="0"/>
              <a:t> </a:t>
            </a:r>
            <a:r>
              <a:rPr lang="en-US" dirty="0" smtClean="0"/>
              <a:t>degeneration.</a:t>
            </a:r>
          </a:p>
          <a:p>
            <a:r>
              <a:rPr lang="en-US" dirty="0" smtClean="0"/>
              <a:t>The </a:t>
            </a:r>
            <a:r>
              <a:rPr lang="en-US" dirty="0"/>
              <a:t>beneficial effects of TRH may be due to increased cerebellar </a:t>
            </a:r>
            <a:r>
              <a:rPr lang="en-US" dirty="0" err="1"/>
              <a:t>rCBF</a:t>
            </a:r>
            <a:r>
              <a:rPr lang="en-US" dirty="0"/>
              <a:t> or the increased </a:t>
            </a:r>
            <a:r>
              <a:rPr lang="en-US" dirty="0" err="1"/>
              <a:t>rCBF</a:t>
            </a:r>
            <a:r>
              <a:rPr lang="en-US" dirty="0"/>
              <a:t> may be a secondary effect of TRH therapy.</a:t>
            </a:r>
          </a:p>
        </p:txBody>
      </p:sp>
    </p:spTree>
    <p:extLst>
      <p:ext uri="{BB962C8B-B14F-4D97-AF65-F5344CB8AC3E}">
        <p14:creationId xmlns:p14="http://schemas.microsoft.com/office/powerpoint/2010/main" val="337557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Thyrotropin</a:t>
            </a:r>
            <a:r>
              <a:rPr lang="en-US" dirty="0" smtClean="0"/>
              <a:t> Releasing Hormone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Sobue</a:t>
            </a:r>
            <a:r>
              <a:rPr lang="en-US" dirty="0" smtClean="0"/>
              <a:t> et al 1983</a:t>
            </a:r>
          </a:p>
          <a:p>
            <a:r>
              <a:rPr lang="en-US" dirty="0" smtClean="0"/>
              <a:t>290 patients with SCA</a:t>
            </a:r>
          </a:p>
          <a:p>
            <a:r>
              <a:rPr lang="en-US" dirty="0" smtClean="0"/>
              <a:t>DB, Randomized, Placebo-controlled trial</a:t>
            </a:r>
          </a:p>
          <a:p>
            <a:r>
              <a:rPr lang="en-US" dirty="0" smtClean="0"/>
              <a:t>SCD</a:t>
            </a:r>
          </a:p>
          <a:p>
            <a:r>
              <a:rPr lang="en-US" dirty="0" smtClean="0"/>
              <a:t>Qualitative Scales</a:t>
            </a:r>
          </a:p>
          <a:p>
            <a:r>
              <a:rPr lang="en-US" dirty="0" smtClean="0"/>
              <a:t>IM TRH 2 mg, 0.5 mg or 0 mg once a day for 2 weeks</a:t>
            </a:r>
          </a:p>
          <a:p>
            <a:r>
              <a:rPr lang="en-US" dirty="0" smtClean="0"/>
              <a:t>Improvements in treatment group compared to placebo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Taltirelin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Shirasaki</a:t>
            </a:r>
            <a:r>
              <a:rPr lang="en-US" dirty="0" smtClean="0"/>
              <a:t> et al 2003</a:t>
            </a:r>
          </a:p>
          <a:p>
            <a:r>
              <a:rPr lang="en-US" dirty="0" smtClean="0"/>
              <a:t>10 MJD patients treated with </a:t>
            </a:r>
            <a:r>
              <a:rPr lang="en-US" dirty="0" err="1" smtClean="0"/>
              <a:t>taltireline</a:t>
            </a:r>
            <a:endParaRPr lang="en-US" dirty="0" smtClean="0"/>
          </a:p>
          <a:p>
            <a:r>
              <a:rPr lang="en-US" dirty="0" smtClean="0"/>
              <a:t>Analyzed by a voice recorder</a:t>
            </a:r>
          </a:p>
          <a:p>
            <a:r>
              <a:rPr lang="en-US" dirty="0" smtClean="0"/>
              <a:t>ICARS did not change, but improvements noted in speech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2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Antioxidants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Co-Q 10</a:t>
            </a:r>
          </a:p>
          <a:p>
            <a:r>
              <a:rPr lang="en-US" dirty="0" err="1" smtClean="0"/>
              <a:t>Idebenone</a:t>
            </a:r>
            <a:endParaRPr lang="en-US" dirty="0" smtClean="0"/>
          </a:p>
          <a:p>
            <a:r>
              <a:rPr lang="en-US" dirty="0" smtClean="0"/>
              <a:t>A0001, Epi-743</a:t>
            </a:r>
          </a:p>
        </p:txBody>
      </p:sp>
    </p:spTree>
    <p:extLst>
      <p:ext uri="{BB962C8B-B14F-4D97-AF65-F5344CB8AC3E}">
        <p14:creationId xmlns:p14="http://schemas.microsoft.com/office/powerpoint/2010/main" val="46882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Coenzyme Q10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as co-factor in mitochondrial electron transport chain</a:t>
            </a:r>
          </a:p>
          <a:p>
            <a:r>
              <a:rPr lang="en-US" dirty="0" smtClean="0"/>
              <a:t>In reduced form (ubiquinone) as an antioxidant</a:t>
            </a:r>
          </a:p>
          <a:p>
            <a:r>
              <a:rPr lang="en-US" dirty="0" smtClean="0"/>
              <a:t>Studies with Co Q10 and Vitamin E have met with limited to no success (PD, FA,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They can be limited by transport proteins, oral absorption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99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A001, EPI-743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Edison Pharmaceuticals, California</a:t>
            </a:r>
          </a:p>
          <a:p>
            <a:r>
              <a:rPr lang="en-US" dirty="0"/>
              <a:t> </a:t>
            </a:r>
            <a:r>
              <a:rPr lang="en-US" dirty="0" smtClean="0"/>
              <a:t> A001 (alpha-</a:t>
            </a:r>
            <a:r>
              <a:rPr lang="en-US" dirty="0" err="1" smtClean="0"/>
              <a:t>tocopherylquinone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Being tested for FA, MELAS, Leigh’s disease</a:t>
            </a:r>
          </a:p>
          <a:p>
            <a:r>
              <a:rPr lang="en-US" dirty="0" smtClean="0"/>
              <a:t>These diseases involve the mitochondrial respiratory chain causing oxidative stress</a:t>
            </a:r>
          </a:p>
          <a:p>
            <a:r>
              <a:rPr lang="en-US" dirty="0" smtClean="0"/>
              <a:t>Can these diseases be treated with anti-oxidants?</a:t>
            </a:r>
          </a:p>
        </p:txBody>
      </p:sp>
    </p:spTree>
    <p:extLst>
      <p:ext uri="{BB962C8B-B14F-4D97-AF65-F5344CB8AC3E}">
        <p14:creationId xmlns:p14="http://schemas.microsoft.com/office/powerpoint/2010/main" val="232267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A0001, EPI-743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Granted orphan status by United States FDA for inherited mitochondrial respiratory chain diseases</a:t>
            </a:r>
          </a:p>
          <a:p>
            <a:r>
              <a:rPr lang="en-US" dirty="0" smtClean="0"/>
              <a:t>A0001 is structurally similar to CoQ10</a:t>
            </a:r>
          </a:p>
          <a:p>
            <a:r>
              <a:rPr lang="en-US" dirty="0" smtClean="0"/>
              <a:t>Differs in its pattern of chemical substituents of the p-benzoquinone ring system.</a:t>
            </a:r>
          </a:p>
          <a:p>
            <a:r>
              <a:rPr lang="en-US" dirty="0" smtClean="0"/>
              <a:t>A0001 has more favorable redox potential than CoQ10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8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Expected to mitigate against mitochondrial oxidative </a:t>
            </a:r>
            <a:r>
              <a:rPr lang="en-US" dirty="0" smtClean="0"/>
              <a:t>stress</a:t>
            </a:r>
          </a:p>
          <a:p>
            <a:r>
              <a:rPr lang="en-US" dirty="0" smtClean="0"/>
              <a:t>Protect </a:t>
            </a:r>
            <a:r>
              <a:rPr lang="en-US" dirty="0"/>
              <a:t>against lipid </a:t>
            </a:r>
            <a:r>
              <a:rPr lang="en-US" dirty="0" err="1" smtClean="0"/>
              <a:t>perioxidation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acilitate </a:t>
            </a:r>
            <a:r>
              <a:rPr lang="en-US" dirty="0"/>
              <a:t>electron transfer in a dysfunction respiratory chain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97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Indole-3-Propionic Acid (IPA)/Protocol 20629-100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09800"/>
            <a:ext cx="7772400" cy="4145760"/>
          </a:xfrm>
        </p:spPr>
        <p:txBody>
          <a:bodyPr/>
          <a:lstStyle/>
          <a:p>
            <a:r>
              <a:rPr lang="en-US" sz="2800" b="1" cap="all" dirty="0"/>
              <a:t>A PHASE 1, randomized, double-blind, Placebo-controlled, multicenter, Single and multiple Ascending dose Study to evaluate the safety, tolerability, Pharmacokinetics, and PHARMACODYNAMICs of oral VP 20629 in adult Subjects with </a:t>
            </a:r>
            <a:r>
              <a:rPr lang="en-US" sz="2800" b="1" cap="all" dirty="0" err="1"/>
              <a:t>FriedrEich’s</a:t>
            </a:r>
            <a:r>
              <a:rPr lang="en-US" sz="2800" b="1" cap="all" dirty="0"/>
              <a:t> ataxia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9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Diagnosis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eurologic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exam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differentiate between cerebellar and sensory ataxia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Document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findings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May perform scales to rate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cerebellar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dysfunction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Ask about family history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7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  20629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VP 20629 (also known as indole-3-propionic acid or IPA, CAS 830 96 6) is a potent antioxidant with the potential to protect against neurodegenerative disease.  </a:t>
            </a:r>
          </a:p>
          <a:p>
            <a:pPr lvl="0"/>
            <a:r>
              <a:rPr lang="en-US" dirty="0" smtClean="0"/>
              <a:t>It may inhibit </a:t>
            </a:r>
            <a:r>
              <a:rPr lang="en-US" dirty="0"/>
              <a:t>iron-induced oxidative damage to hepatic microsomal membranes (</a:t>
            </a:r>
            <a:r>
              <a:rPr lang="en-US" dirty="0" err="1"/>
              <a:t>Karbownik</a:t>
            </a:r>
            <a:r>
              <a:rPr lang="en-US" dirty="0"/>
              <a:t> et al., 2001a),  </a:t>
            </a:r>
          </a:p>
          <a:p>
            <a:pPr lvl="0"/>
            <a:r>
              <a:rPr lang="en-US" dirty="0" smtClean="0"/>
              <a:t>Possibly can prevent </a:t>
            </a:r>
            <a:r>
              <a:rPr lang="en-US" dirty="0"/>
              <a:t>free-radical membrane damage </a:t>
            </a:r>
            <a:r>
              <a:rPr lang="en-US" dirty="0" smtClean="0"/>
              <a:t>(</a:t>
            </a:r>
            <a:r>
              <a:rPr lang="en-US" dirty="0" err="1"/>
              <a:t>Karbownik</a:t>
            </a:r>
            <a:r>
              <a:rPr lang="en-US" dirty="0"/>
              <a:t> et al., 2001b), </a:t>
            </a:r>
          </a:p>
          <a:p>
            <a:pPr lvl="0"/>
            <a:r>
              <a:rPr lang="en-US" dirty="0" smtClean="0"/>
              <a:t>May also reduce </a:t>
            </a:r>
            <a:r>
              <a:rPr lang="en-US" dirty="0"/>
              <a:t>oxidative DNA damage (Qi et al., 2000), </a:t>
            </a:r>
          </a:p>
        </p:txBody>
      </p:sp>
    </p:spTree>
    <p:extLst>
      <p:ext uri="{BB962C8B-B14F-4D97-AF65-F5344CB8AC3E}">
        <p14:creationId xmlns:p14="http://schemas.microsoft.com/office/powerpoint/2010/main" val="320147301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Zinc </a:t>
            </a:r>
            <a:r>
              <a:rPr lang="en-US" dirty="0" err="1" smtClean="0"/>
              <a:t>Sulphate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Cuban patients with SCA 2 have reduced concentrations in zinc in serum and CSF</a:t>
            </a:r>
          </a:p>
          <a:p>
            <a:r>
              <a:rPr lang="en-US" dirty="0" smtClean="0"/>
              <a:t>DB, placebo-controlled, randomized study by Velazquez-Perez</a:t>
            </a:r>
          </a:p>
          <a:p>
            <a:r>
              <a:rPr lang="en-US" dirty="0" smtClean="0"/>
              <a:t>6 months, Zinc 50 mg/day</a:t>
            </a:r>
          </a:p>
          <a:p>
            <a:r>
              <a:rPr lang="en-US" dirty="0" smtClean="0"/>
              <a:t>Treatment group had increase Zinc in CSF, and improvements in gait, posture and stance, albeit mild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Intravenous Immunoglobulin for Antibody-Positive </a:t>
            </a:r>
            <a:r>
              <a:rPr lang="en-US" sz="3200" dirty="0" err="1" smtClean="0"/>
              <a:t>Cerebellar</a:t>
            </a:r>
            <a:r>
              <a:rPr lang="en-US" sz="3200" dirty="0" smtClean="0"/>
              <a:t> Ataxia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Nanri</a:t>
            </a:r>
            <a:r>
              <a:rPr lang="en-US" dirty="0" smtClean="0"/>
              <a:t> et al, 2009</a:t>
            </a:r>
          </a:p>
          <a:p>
            <a:r>
              <a:rPr lang="en-US" dirty="0" smtClean="0"/>
              <a:t>Patients who had autoantibody-positive </a:t>
            </a:r>
            <a:r>
              <a:rPr lang="en-US" dirty="0" err="1" smtClean="0"/>
              <a:t>cerebellar</a:t>
            </a:r>
            <a:r>
              <a:rPr lang="en-US" dirty="0" smtClean="0"/>
              <a:t> ataxia</a:t>
            </a:r>
          </a:p>
          <a:p>
            <a:r>
              <a:rPr lang="en-US" dirty="0" smtClean="0"/>
              <a:t>5 of the 7 patient had benefit after injection with IVIG 400 mg/kg/day</a:t>
            </a:r>
          </a:p>
          <a:p>
            <a:r>
              <a:rPr lang="en-US" dirty="0" smtClean="0"/>
              <a:t>SPECT scans and videotapes</a:t>
            </a:r>
          </a:p>
          <a:p>
            <a:r>
              <a:rPr lang="en-US" dirty="0" smtClean="0"/>
              <a:t>Patients who noted benefit were anti-GAD positive and anti-</a:t>
            </a:r>
            <a:r>
              <a:rPr lang="en-US" dirty="0" err="1" smtClean="0"/>
              <a:t>gliadin</a:t>
            </a:r>
            <a:r>
              <a:rPr lang="en-US" dirty="0" smtClean="0"/>
              <a:t> positive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Following </a:t>
            </a:r>
            <a:r>
              <a:rPr lang="en-US" dirty="0"/>
              <a:t>IVIG treatment, there was approximately 40% reduction in SARA total score, and a 10-20% mean improvement in spatiotemporal gait parameters, including gait velocity and stride length during comfortable walking.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greatest improvement was generally noted after the third course. Improvements in gait (SARA </a:t>
            </a:r>
            <a:r>
              <a:rPr lang="en-US" dirty="0" err="1"/>
              <a:t>subscore</a:t>
            </a:r>
            <a:r>
              <a:rPr lang="en-US" dirty="0"/>
              <a:t>), oral motor action, and speech (PATA) were observed. </a:t>
            </a:r>
            <a:endParaRPr lang="en-US" dirty="0" smtClean="0"/>
          </a:p>
          <a:p>
            <a:r>
              <a:rPr lang="en-US" dirty="0" smtClean="0"/>
              <a:t>Clinical </a:t>
            </a:r>
            <a:r>
              <a:rPr lang="en-US" dirty="0"/>
              <a:t>improvements persisted for 28 days after the final infusion, but attenuated by 56 days after the last infusion.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4431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Acetazolamide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Griggs et al reported that </a:t>
            </a:r>
            <a:r>
              <a:rPr lang="en-US" dirty="0" err="1" smtClean="0"/>
              <a:t>acetazolamide</a:t>
            </a:r>
            <a:r>
              <a:rPr lang="en-US" dirty="0" smtClean="0"/>
              <a:t> could improve the episodic symptoms of episodic ataxia type 2</a:t>
            </a:r>
          </a:p>
          <a:p>
            <a:r>
              <a:rPr lang="en-US" dirty="0" smtClean="0"/>
              <a:t>EA2: </a:t>
            </a:r>
            <a:r>
              <a:rPr lang="en-US" dirty="0" err="1" smtClean="0"/>
              <a:t>autosomal</a:t>
            </a:r>
            <a:r>
              <a:rPr lang="en-US" dirty="0" smtClean="0"/>
              <a:t> dominant disorder characterized by ataxia, vertigo, </a:t>
            </a:r>
            <a:r>
              <a:rPr lang="en-US" dirty="0" err="1" smtClean="0"/>
              <a:t>nystagmus</a:t>
            </a:r>
            <a:r>
              <a:rPr lang="en-US" dirty="0" smtClean="0"/>
              <a:t> and fatigue</a:t>
            </a:r>
          </a:p>
          <a:p>
            <a:r>
              <a:rPr lang="en-US" dirty="0" smtClean="0"/>
              <a:t>Jen et al noted that acetazolamide did not improve chronic ataxia, but episodic symptoms of SCA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3,4-diaminopyridine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3,4-DAP is a potassium channel blocker</a:t>
            </a:r>
          </a:p>
          <a:p>
            <a:r>
              <a:rPr lang="en-US" dirty="0" err="1" smtClean="0"/>
              <a:t>Tsunemi</a:t>
            </a:r>
            <a:r>
              <a:rPr lang="en-US" dirty="0" smtClean="0"/>
              <a:t> et al 2010: 10 patients with SCA 6 and 5 patients with </a:t>
            </a:r>
            <a:r>
              <a:rPr lang="en-US" dirty="0" err="1" smtClean="0"/>
              <a:t>chromsome</a:t>
            </a:r>
            <a:r>
              <a:rPr lang="en-US" dirty="0" smtClean="0"/>
              <a:t> 16q22.1-linked </a:t>
            </a:r>
            <a:r>
              <a:rPr lang="en-US" dirty="0" err="1" smtClean="0"/>
              <a:t>autosomal</a:t>
            </a:r>
            <a:r>
              <a:rPr lang="en-US" dirty="0" smtClean="0"/>
              <a:t> dominant </a:t>
            </a:r>
            <a:r>
              <a:rPr lang="en-US" dirty="0" err="1" smtClean="0"/>
              <a:t>cerebellar</a:t>
            </a:r>
            <a:r>
              <a:rPr lang="en-US" dirty="0" smtClean="0"/>
              <a:t> ataxia received 3,4-DAP</a:t>
            </a:r>
          </a:p>
          <a:p>
            <a:r>
              <a:rPr lang="en-US" dirty="0" smtClean="0"/>
              <a:t>20 mg BID</a:t>
            </a:r>
          </a:p>
          <a:p>
            <a:r>
              <a:rPr lang="en-US" dirty="0" smtClean="0"/>
              <a:t>3,4-DAP significantly reduced DBN but other ataxia symptoms did not improve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Histone </a:t>
            </a:r>
            <a:r>
              <a:rPr lang="en-US" dirty="0" err="1" smtClean="0"/>
              <a:t>deacetylase</a:t>
            </a:r>
            <a:r>
              <a:rPr lang="en-US" dirty="0" smtClean="0"/>
              <a:t> (HDAC)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</a:t>
            </a:r>
            <a:r>
              <a:rPr lang="en-US" dirty="0" err="1" smtClean="0"/>
              <a:t>frataxin</a:t>
            </a:r>
            <a:r>
              <a:rPr lang="en-US" dirty="0" smtClean="0"/>
              <a:t> expression by </a:t>
            </a:r>
            <a:r>
              <a:rPr lang="en-US" dirty="0" err="1" smtClean="0"/>
              <a:t>decondensing</a:t>
            </a:r>
            <a:r>
              <a:rPr lang="en-US" dirty="0" smtClean="0"/>
              <a:t> abnormal chromatin structure at the </a:t>
            </a:r>
            <a:r>
              <a:rPr lang="en-US" dirty="0" err="1" smtClean="0"/>
              <a:t>frataxin</a:t>
            </a:r>
            <a:r>
              <a:rPr lang="en-US" dirty="0" smtClean="0"/>
              <a:t> gene</a:t>
            </a:r>
          </a:p>
          <a:p>
            <a:r>
              <a:rPr lang="en-US" dirty="0" smtClean="0"/>
              <a:t>Two novel HDAC inhibitors with </a:t>
            </a:r>
            <a:r>
              <a:rPr lang="en-US" dirty="0" err="1" smtClean="0"/>
              <a:t>pimelic</a:t>
            </a:r>
            <a:r>
              <a:rPr lang="en-US" dirty="0" smtClean="0"/>
              <a:t> </a:t>
            </a:r>
            <a:r>
              <a:rPr lang="en-US" dirty="0" err="1" smtClean="0"/>
              <a:t>diphenylamide</a:t>
            </a:r>
            <a:r>
              <a:rPr lang="en-US" dirty="0" smtClean="0"/>
              <a:t> structure were effective in </a:t>
            </a:r>
            <a:r>
              <a:rPr lang="en-US" dirty="0" err="1" smtClean="0"/>
              <a:t>upregulating</a:t>
            </a:r>
            <a:r>
              <a:rPr lang="en-US" dirty="0" smtClean="0"/>
              <a:t> </a:t>
            </a:r>
            <a:r>
              <a:rPr lang="en-US" dirty="0" err="1" smtClean="0"/>
              <a:t>frataxin</a:t>
            </a:r>
            <a:r>
              <a:rPr lang="en-US" dirty="0" smtClean="0"/>
              <a:t> in lymphocytes of FRDA patients and a mouse model of FRDA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8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Pioglitazone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FRDA mouse model showed that metabolic pathways regulated by peroxisome proliferator-activated receptor gamma (PPAR gamma) are </a:t>
            </a:r>
            <a:r>
              <a:rPr lang="en-US" dirty="0" err="1" smtClean="0"/>
              <a:t>dysregulated</a:t>
            </a:r>
            <a:endParaRPr lang="en-US" dirty="0" smtClean="0"/>
          </a:p>
          <a:p>
            <a:r>
              <a:rPr lang="en-US" dirty="0" smtClean="0"/>
              <a:t>Pioglitazone: </a:t>
            </a:r>
            <a:r>
              <a:rPr lang="en-US" dirty="0" err="1" smtClean="0"/>
              <a:t>antidiabetic</a:t>
            </a:r>
            <a:r>
              <a:rPr lang="en-US" dirty="0" smtClean="0"/>
              <a:t> </a:t>
            </a:r>
            <a:r>
              <a:rPr lang="en-US" dirty="0" err="1" smtClean="0"/>
              <a:t>PPARgamma</a:t>
            </a:r>
            <a:r>
              <a:rPr lang="en-US" dirty="0" smtClean="0"/>
              <a:t> agonist that is being tested in trials in FA</a:t>
            </a:r>
          </a:p>
        </p:txBody>
      </p:sp>
    </p:spTree>
    <p:extLst>
      <p:ext uri="{BB962C8B-B14F-4D97-AF65-F5344CB8AC3E}">
        <p14:creationId xmlns:p14="http://schemas.microsoft.com/office/powerpoint/2010/main" val="247501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Transcranial</a:t>
            </a:r>
            <a:r>
              <a:rPr lang="en-US" dirty="0" smtClean="0"/>
              <a:t> Magnetic Stimulation and Surgical Trials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Transcranial</a:t>
            </a:r>
            <a:r>
              <a:rPr lang="en-US" dirty="0" smtClean="0"/>
              <a:t> Magnetic Stimulation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Shimizu et al used TMS for 4 patients with SCD (SCA 6 = 2, SCA 1, and SCA 7)</a:t>
            </a:r>
          </a:p>
          <a:p>
            <a:r>
              <a:rPr lang="en-US" dirty="0" smtClean="0"/>
              <a:t>10 consecutive pulses over right, middle and left </a:t>
            </a:r>
            <a:r>
              <a:rPr lang="en-US" dirty="0" err="1" smtClean="0"/>
              <a:t>cerebellar</a:t>
            </a:r>
            <a:r>
              <a:rPr lang="en-US" dirty="0" smtClean="0"/>
              <a:t> </a:t>
            </a:r>
            <a:r>
              <a:rPr lang="en-US" dirty="0" err="1" smtClean="0"/>
              <a:t>hemisphsers</a:t>
            </a:r>
            <a:r>
              <a:rPr lang="en-US" dirty="0" smtClean="0"/>
              <a:t> every day for 21 days</a:t>
            </a:r>
          </a:p>
          <a:p>
            <a:r>
              <a:rPr lang="en-US" dirty="0" smtClean="0"/>
              <a:t>Improvement in gait, timed and tandem</a:t>
            </a:r>
          </a:p>
          <a:p>
            <a:r>
              <a:rPr lang="en-US" dirty="0" smtClean="0"/>
              <a:t>No changes in </a:t>
            </a:r>
            <a:r>
              <a:rPr lang="en-US" dirty="0" err="1" smtClean="0"/>
              <a:t>dysarthria</a:t>
            </a:r>
            <a:r>
              <a:rPr lang="en-US" dirty="0" smtClean="0"/>
              <a:t> or upper limb </a:t>
            </a:r>
            <a:r>
              <a:rPr lang="en-US" dirty="0" err="1" smtClean="0"/>
              <a:t>incoordination</a:t>
            </a:r>
            <a:endParaRPr lang="en-US" dirty="0" smtClean="0"/>
          </a:p>
          <a:p>
            <a:r>
              <a:rPr lang="en-US" dirty="0" smtClean="0"/>
              <a:t>Increased blood flow to cerebellum, </a:t>
            </a:r>
            <a:r>
              <a:rPr lang="en-US" dirty="0" err="1" smtClean="0"/>
              <a:t>putamen</a:t>
            </a:r>
            <a:r>
              <a:rPr lang="en-US" dirty="0" smtClean="0"/>
              <a:t> and </a:t>
            </a:r>
            <a:r>
              <a:rPr lang="en-US" dirty="0" err="1" smtClean="0"/>
              <a:t>pons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Cerebellar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Degeneration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Most common form of acquired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cerebellar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degeneration is alcohol</a:t>
            </a: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Affects lower limbs, with gait disorder</a:t>
            </a:r>
          </a:p>
          <a:p>
            <a:endParaRPr lang="en-US" dirty="0" smtClean="0"/>
          </a:p>
          <a:p>
            <a:r>
              <a:rPr lang="en-US" sz="2000" dirty="0" smtClean="0"/>
              <a:t>*</a:t>
            </a:r>
            <a:r>
              <a:rPr lang="en-US" sz="2000" dirty="0" err="1" smtClean="0"/>
              <a:t>Manto</a:t>
            </a:r>
            <a:r>
              <a:rPr lang="en-US" sz="2000" dirty="0" smtClean="0"/>
              <a:t> and </a:t>
            </a:r>
            <a:r>
              <a:rPr lang="en-US" sz="2000" dirty="0" err="1" smtClean="0"/>
              <a:t>Marmolino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466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Brain Stimulation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MSA-P cases</a:t>
            </a:r>
          </a:p>
          <a:p>
            <a:r>
              <a:rPr lang="en-US" dirty="0" smtClean="0"/>
              <a:t>Very transient improvement with DBS (STN)</a:t>
            </a:r>
          </a:p>
          <a:p>
            <a:r>
              <a:rPr lang="en-US" dirty="0" smtClean="0"/>
              <a:t>Several cases reported death after DBS implantation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 </a:t>
            </a:r>
            <a:r>
              <a:rPr lang="en-US" dirty="0"/>
              <a:t>History Study of SCAs 1, 2, 3, 6 and </a:t>
            </a:r>
            <a:r>
              <a:rPr lang="en-US" dirty="0" smtClean="0"/>
              <a:t>7 (Dr</a:t>
            </a:r>
            <a:r>
              <a:rPr lang="en-US" dirty="0"/>
              <a:t>. Tetsuo </a:t>
            </a:r>
            <a:r>
              <a:rPr lang="en-US" dirty="0" err="1"/>
              <a:t>Ashizawa</a:t>
            </a:r>
            <a:r>
              <a:rPr lang="en-US" dirty="0"/>
              <a:t>)</a:t>
            </a:r>
          </a:p>
          <a:p>
            <a:r>
              <a:rPr lang="en-US" dirty="0" smtClean="0"/>
              <a:t>Physical therapy and SCA</a:t>
            </a:r>
          </a:p>
          <a:p>
            <a:r>
              <a:rPr lang="en-US" dirty="0" smtClean="0"/>
              <a:t>Exercise on brain function</a:t>
            </a:r>
          </a:p>
          <a:p>
            <a:r>
              <a:rPr lang="en-US" dirty="0"/>
              <a:t>Therapeutic Effect of </a:t>
            </a:r>
            <a:r>
              <a:rPr lang="en-US" dirty="0" err="1"/>
              <a:t>Dalfampridine</a:t>
            </a:r>
            <a:r>
              <a:rPr lang="en-US" dirty="0"/>
              <a:t> on gait incoordination in </a:t>
            </a:r>
            <a:r>
              <a:rPr lang="en-US" dirty="0" err="1"/>
              <a:t>Spinocerebellar</a:t>
            </a:r>
            <a:r>
              <a:rPr lang="en-US" dirty="0"/>
              <a:t> Ataxias – A randomized, double-blinded, placebo-controlled, crossover clinical trial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01638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Research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Biomarkers</a:t>
            </a:r>
          </a:p>
          <a:p>
            <a:r>
              <a:rPr lang="en-US" dirty="0" smtClean="0"/>
              <a:t>Pluripotent Stem Cells</a:t>
            </a:r>
          </a:p>
          <a:p>
            <a:r>
              <a:rPr lang="en-US" dirty="0" smtClean="0"/>
              <a:t>Other stem cell possibilities</a:t>
            </a:r>
          </a:p>
          <a:p>
            <a:pPr lvl="0"/>
            <a:r>
              <a:rPr lang="en-US" dirty="0"/>
              <a:t>Optimization of </a:t>
            </a:r>
            <a:r>
              <a:rPr lang="en-US" dirty="0" err="1"/>
              <a:t>Varenicline</a:t>
            </a:r>
            <a:r>
              <a:rPr lang="en-US" dirty="0"/>
              <a:t> doses for treatment of </a:t>
            </a:r>
            <a:r>
              <a:rPr lang="en-US" dirty="0" smtClean="0"/>
              <a:t>SCA3)</a:t>
            </a:r>
            <a:endParaRPr lang="en-US" dirty="0"/>
          </a:p>
          <a:p>
            <a:pPr lvl="0"/>
            <a:r>
              <a:rPr lang="en-US" dirty="0"/>
              <a:t>Develop internet-based sensitive and reliable disease measures </a:t>
            </a:r>
            <a:endParaRPr lang="en-US" dirty="0" smtClean="0"/>
          </a:p>
          <a:p>
            <a:pPr lvl="0"/>
            <a:r>
              <a:rPr lang="en-US" dirty="0" smtClean="0"/>
              <a:t>Cognition </a:t>
            </a:r>
            <a:r>
              <a:rPr lang="en-US" dirty="0"/>
              <a:t>and emotion in patients with </a:t>
            </a:r>
            <a:r>
              <a:rPr lang="en-US" dirty="0" err="1"/>
              <a:t>spinocerebellar</a:t>
            </a:r>
            <a:r>
              <a:rPr lang="en-US" dirty="0"/>
              <a:t> ataxias 1, 2, 3, 6 and </a:t>
            </a: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1540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Issues with Clinical Trials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772400" cy="914400"/>
          </a:xfrm>
        </p:spPr>
        <p:txBody>
          <a:bodyPr/>
          <a:lstStyle/>
          <a:p>
            <a:r>
              <a:rPr lang="en-US" dirty="0" smtClean="0"/>
              <a:t>Issues with Clinical Trials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medications tried in various etiologies of ataxia</a:t>
            </a:r>
          </a:p>
          <a:p>
            <a:r>
              <a:rPr lang="en-US" dirty="0" smtClean="0"/>
              <a:t>The story is similar: a few case reports show promise</a:t>
            </a:r>
          </a:p>
          <a:p>
            <a:r>
              <a:rPr lang="en-US" dirty="0" smtClean="0"/>
              <a:t>Subsequent randomized trials yield conflicting results</a:t>
            </a:r>
          </a:p>
          <a:p>
            <a:r>
              <a:rPr lang="en-US" dirty="0" smtClean="0"/>
              <a:t>A negative result from a controlled trial can hide possible positive effects of a therapeutic agent for many years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non-reproducibility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selection</a:t>
            </a:r>
          </a:p>
          <a:p>
            <a:r>
              <a:rPr lang="en-US" dirty="0" smtClean="0"/>
              <a:t>Lack of choosing patients between SARA score of 10 and 20, for example</a:t>
            </a:r>
          </a:p>
          <a:p>
            <a:r>
              <a:rPr lang="en-US" dirty="0" smtClean="0"/>
              <a:t>Most patients who were selected suffered from several different types of ataxia: sporadic, MS, stroke, post-surgical, infectious, as well as hereditary ataxias</a:t>
            </a:r>
          </a:p>
          <a:p>
            <a:r>
              <a:rPr lang="en-US" dirty="0" smtClean="0"/>
              <a:t>Uniformity in patient selection: SCA 3, SCA 1,2, or episodic ataxia, for example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non-reproducibility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Autosomal</a:t>
            </a:r>
            <a:r>
              <a:rPr lang="en-US" dirty="0" smtClean="0"/>
              <a:t> dominantly inherited ataxias, along with other forms, are characterized by many neurological symptoms</a:t>
            </a:r>
          </a:p>
          <a:p>
            <a:r>
              <a:rPr lang="en-US" dirty="0" smtClean="0"/>
              <a:t>It is important to formally characterize these neurological symptoms as a baseline</a:t>
            </a:r>
          </a:p>
          <a:p>
            <a:r>
              <a:rPr lang="en-US" dirty="0" smtClean="0"/>
              <a:t>This will improve patient selection</a:t>
            </a:r>
          </a:p>
          <a:p>
            <a:r>
              <a:rPr lang="en-US" dirty="0" smtClean="0"/>
              <a:t>At study conclusion, will help to interpret results</a:t>
            </a:r>
          </a:p>
          <a:p>
            <a:r>
              <a:rPr lang="en-US" dirty="0" smtClean="0"/>
              <a:t>Will identify which symptoms are being treated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914400"/>
          </a:xfrm>
        </p:spPr>
        <p:txBody>
          <a:bodyPr/>
          <a:lstStyle/>
          <a:p>
            <a:r>
              <a:rPr lang="en-US" sz="3200" dirty="0" smtClean="0"/>
              <a:t>Comparison between Parkinson’s Disease and </a:t>
            </a:r>
            <a:r>
              <a:rPr lang="en-US" sz="3200" dirty="0" err="1" smtClean="0"/>
              <a:t>Spinocerebellar</a:t>
            </a:r>
            <a:r>
              <a:rPr lang="en-US" sz="3200" dirty="0" smtClean="0"/>
              <a:t> ataxias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Parkinson’s Disease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Spinocerebellar</a:t>
            </a:r>
            <a:r>
              <a:rPr lang="en-US" dirty="0" smtClean="0"/>
              <a:t> ataxias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Extrapyramidal</a:t>
            </a:r>
            <a:r>
              <a:rPr lang="en-US" dirty="0" smtClean="0"/>
              <a:t> system</a:t>
            </a:r>
          </a:p>
          <a:p>
            <a:r>
              <a:rPr lang="en-US" dirty="0" err="1" smtClean="0"/>
              <a:t>Bradykinesia</a:t>
            </a:r>
            <a:endParaRPr lang="en-US" dirty="0" smtClean="0"/>
          </a:p>
          <a:p>
            <a:r>
              <a:rPr lang="en-US" dirty="0" smtClean="0"/>
              <a:t>Rigidity</a:t>
            </a:r>
          </a:p>
          <a:p>
            <a:r>
              <a:rPr lang="en-US" dirty="0" smtClean="0"/>
              <a:t>Tremor</a:t>
            </a:r>
          </a:p>
          <a:p>
            <a:r>
              <a:rPr lang="en-US" dirty="0" smtClean="0"/>
              <a:t>Postural Instability</a:t>
            </a:r>
          </a:p>
          <a:p>
            <a:pPr lvl="1"/>
            <a:r>
              <a:rPr lang="en-US" dirty="0" smtClean="0"/>
              <a:t>Non-motor symptoms</a:t>
            </a:r>
          </a:p>
          <a:p>
            <a:pPr lvl="1"/>
            <a:r>
              <a:rPr lang="en-US" dirty="0" err="1" smtClean="0"/>
              <a:t>Dysautonomic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Symptoms CAN include:</a:t>
            </a:r>
          </a:p>
          <a:p>
            <a:r>
              <a:rPr lang="en-US" dirty="0" smtClean="0"/>
              <a:t>Ataxia</a:t>
            </a:r>
          </a:p>
          <a:p>
            <a:r>
              <a:rPr lang="en-US" dirty="0" smtClean="0"/>
              <a:t>Neuropathy</a:t>
            </a:r>
          </a:p>
          <a:p>
            <a:r>
              <a:rPr lang="en-US" dirty="0" smtClean="0"/>
              <a:t>Spasticity</a:t>
            </a:r>
          </a:p>
          <a:p>
            <a:r>
              <a:rPr lang="en-US" dirty="0" smtClean="0"/>
              <a:t>Motor Weakness</a:t>
            </a:r>
          </a:p>
          <a:p>
            <a:r>
              <a:rPr lang="en-US" dirty="0" err="1" smtClean="0"/>
              <a:t>Dysarthria</a:t>
            </a:r>
            <a:endParaRPr lang="en-US" dirty="0" smtClean="0"/>
          </a:p>
          <a:p>
            <a:r>
              <a:rPr lang="en-US" dirty="0" smtClean="0"/>
              <a:t>Ocular problems</a:t>
            </a:r>
          </a:p>
          <a:p>
            <a:r>
              <a:rPr lang="en-US" dirty="0" smtClean="0"/>
              <a:t>Parkinsonism</a:t>
            </a:r>
          </a:p>
          <a:p>
            <a:r>
              <a:rPr lang="en-US" dirty="0" err="1" smtClean="0"/>
              <a:t>Dystonia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Widespread and various neurological </a:t>
            </a:r>
            <a:r>
              <a:rPr lang="en-US" dirty="0" err="1" smtClean="0"/>
              <a:t>symtpoms</a:t>
            </a:r>
            <a:r>
              <a:rPr lang="en-US" dirty="0" smtClean="0"/>
              <a:t> in SCA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Parkinson’s Disease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/>
              <a:t>Spinocerebellar</a:t>
            </a:r>
            <a:r>
              <a:rPr lang="en-US" dirty="0" smtClean="0"/>
              <a:t> Ataxias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Symptoms: One chapter in the neurology textbook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Symptoms: Six chapters in a neurology textbook</a:t>
            </a:r>
          </a:p>
          <a:p>
            <a:pPr lvl="1"/>
            <a:r>
              <a:rPr lang="en-US" dirty="0" smtClean="0"/>
              <a:t>Ataxia</a:t>
            </a:r>
          </a:p>
          <a:p>
            <a:pPr lvl="1"/>
            <a:r>
              <a:rPr lang="en-US" dirty="0" smtClean="0"/>
              <a:t>Neuropathy</a:t>
            </a:r>
          </a:p>
          <a:p>
            <a:pPr lvl="1"/>
            <a:r>
              <a:rPr lang="en-US" dirty="0" smtClean="0"/>
              <a:t>Motor Weakness</a:t>
            </a:r>
          </a:p>
          <a:p>
            <a:pPr lvl="1"/>
            <a:r>
              <a:rPr lang="en-US" dirty="0" smtClean="0"/>
              <a:t>Spasticity</a:t>
            </a:r>
          </a:p>
          <a:p>
            <a:pPr lvl="1"/>
            <a:r>
              <a:rPr lang="en-US" dirty="0" err="1" smtClean="0"/>
              <a:t>Opthalmoplegia</a:t>
            </a:r>
            <a:endParaRPr lang="en-US" dirty="0" smtClean="0"/>
          </a:p>
          <a:p>
            <a:pPr lvl="1"/>
            <a:r>
              <a:rPr lang="en-US" dirty="0" err="1" smtClean="0"/>
              <a:t>Dysarthra</a:t>
            </a:r>
            <a:endParaRPr lang="en-US" dirty="0" smtClean="0"/>
          </a:p>
          <a:p>
            <a:pPr lvl="1"/>
            <a:r>
              <a:rPr lang="en-US" dirty="0" smtClean="0"/>
              <a:t>Parkinsonism</a:t>
            </a:r>
          </a:p>
          <a:p>
            <a:pPr lvl="1"/>
            <a:r>
              <a:rPr lang="en-US" dirty="0" err="1" smtClean="0"/>
              <a:t>Dystonia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Axial or </a:t>
            </a:r>
            <a:r>
              <a:rPr lang="en-US" dirty="0" err="1" smtClean="0"/>
              <a:t>Appendicular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Of the SARA score or ICAARS, may differentiate and report on improvements in either axial or </a:t>
            </a:r>
            <a:r>
              <a:rPr lang="en-US" dirty="0" err="1" smtClean="0"/>
              <a:t>appendicular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The work on </a:t>
            </a:r>
            <a:r>
              <a:rPr lang="en-US" dirty="0" err="1" smtClean="0"/>
              <a:t>Buspirone</a:t>
            </a:r>
            <a:r>
              <a:rPr lang="en-US" dirty="0" smtClean="0"/>
              <a:t> by </a:t>
            </a:r>
            <a:r>
              <a:rPr lang="en-US" dirty="0" err="1" smtClean="0"/>
              <a:t>Trouillas</a:t>
            </a:r>
            <a:r>
              <a:rPr lang="en-US" dirty="0" smtClean="0"/>
              <a:t> et al demonstrated improvements in standing with feet together, but not </a:t>
            </a:r>
            <a:r>
              <a:rPr lang="en-US" dirty="0" err="1" smtClean="0"/>
              <a:t>appendicular</a:t>
            </a:r>
            <a:r>
              <a:rPr lang="en-US" dirty="0" smtClean="0"/>
              <a:t> function</a:t>
            </a:r>
          </a:p>
          <a:p>
            <a:r>
              <a:rPr lang="en-US" dirty="0" err="1" smtClean="0"/>
              <a:t>Varenicline</a:t>
            </a:r>
            <a:r>
              <a:rPr lang="en-US" dirty="0" smtClean="0"/>
              <a:t>: Class II improvement in axial function, but only one measure improved consistent with </a:t>
            </a:r>
            <a:r>
              <a:rPr lang="en-US" dirty="0" err="1" smtClean="0"/>
              <a:t>appendicular</a:t>
            </a:r>
            <a:r>
              <a:rPr lang="en-US" dirty="0" smtClean="0"/>
              <a:t>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Degenerative Ataxias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400" dirty="0" err="1" smtClean="0"/>
              <a:t>Autosomonal</a:t>
            </a:r>
            <a:r>
              <a:rPr lang="en-US" sz="4400" dirty="0" smtClean="0"/>
              <a:t> dominant ataxia</a:t>
            </a:r>
          </a:p>
          <a:p>
            <a:r>
              <a:rPr lang="en-US" sz="4400" dirty="0" smtClean="0"/>
              <a:t>Parkinsonism (Multiple System Atrophy-C, or cerebellar)</a:t>
            </a:r>
          </a:p>
          <a:p>
            <a:r>
              <a:rPr lang="en-US" sz="4400" dirty="0" smtClean="0"/>
              <a:t>Autosomal Recessive ataxia</a:t>
            </a:r>
          </a:p>
          <a:p>
            <a:r>
              <a:rPr lang="en-US" sz="4400" dirty="0" smtClean="0"/>
              <a:t>X-Linked</a:t>
            </a:r>
          </a:p>
          <a:p>
            <a:r>
              <a:rPr lang="en-US" sz="4400" dirty="0" smtClean="0"/>
              <a:t>Sporadic, idiopathic ataxia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265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Reproducibility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Scales: need to differentiate between axial function and </a:t>
            </a:r>
            <a:r>
              <a:rPr lang="en-US" dirty="0" err="1" smtClean="0"/>
              <a:t>appendicular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Some studies found improves in standing time, while others simply reported findings of the total score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DB, placebo controlled, randomized trials</a:t>
            </a:r>
          </a:p>
          <a:p>
            <a:r>
              <a:rPr lang="en-US" dirty="0" smtClean="0"/>
              <a:t>One specific type of ataxia</a:t>
            </a:r>
          </a:p>
          <a:p>
            <a:r>
              <a:rPr lang="en-US" dirty="0" smtClean="0"/>
              <a:t>Use quantitative scale</a:t>
            </a:r>
          </a:p>
          <a:p>
            <a:r>
              <a:rPr lang="en-US" dirty="0" smtClean="0"/>
              <a:t>Study population: analyze neuropathy, muscle weakness and spasticity, to be sure that these items don’t interfere with study results……or use this items as outcome in some studies</a:t>
            </a:r>
          </a:p>
          <a:p>
            <a:r>
              <a:rPr lang="en-US" dirty="0" smtClean="0"/>
              <a:t>Pay attention to axial versus </a:t>
            </a:r>
            <a:r>
              <a:rPr lang="en-US" dirty="0" err="1" smtClean="0"/>
              <a:t>appendicular</a:t>
            </a:r>
            <a:r>
              <a:rPr lang="en-US" dirty="0" smtClean="0"/>
              <a:t>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Acquired Ataxias*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Stroke</a:t>
            </a:r>
          </a:p>
          <a:p>
            <a:r>
              <a:rPr lang="en-US" dirty="0" smtClean="0"/>
              <a:t>Toxic (ethanol)</a:t>
            </a:r>
          </a:p>
          <a:p>
            <a:r>
              <a:rPr lang="en-US" dirty="0" smtClean="0"/>
              <a:t>Drugs (</a:t>
            </a:r>
            <a:r>
              <a:rPr lang="en-US" dirty="0" err="1" smtClean="0"/>
              <a:t>antiepileptics</a:t>
            </a:r>
            <a:r>
              <a:rPr lang="en-US" dirty="0" smtClean="0"/>
              <a:t>, lithium, some chemotherapeutic agents)</a:t>
            </a:r>
          </a:p>
          <a:p>
            <a:r>
              <a:rPr lang="en-US" dirty="0" smtClean="0"/>
              <a:t>Heavy metals</a:t>
            </a:r>
          </a:p>
          <a:p>
            <a:r>
              <a:rPr lang="en-US" dirty="0" smtClean="0"/>
              <a:t>Solvents</a:t>
            </a:r>
          </a:p>
          <a:p>
            <a:r>
              <a:rPr lang="en-US" dirty="0" smtClean="0"/>
              <a:t>Immune related </a:t>
            </a:r>
          </a:p>
          <a:p>
            <a:r>
              <a:rPr lang="en-US" dirty="0" smtClean="0"/>
              <a:t>Infectious                </a:t>
            </a:r>
            <a:r>
              <a:rPr lang="en-US" sz="1800" dirty="0" smtClean="0"/>
              <a:t>*</a:t>
            </a:r>
            <a:r>
              <a:rPr lang="en-US" sz="1800" dirty="0" err="1" smtClean="0"/>
              <a:t>Manto</a:t>
            </a:r>
            <a:r>
              <a:rPr lang="en-US" sz="1800" dirty="0" smtClean="0"/>
              <a:t> and </a:t>
            </a:r>
            <a:r>
              <a:rPr lang="en-US" sz="1800" dirty="0" err="1" smtClean="0"/>
              <a:t>Marmolino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6548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3781</TotalTime>
  <Words>3060</Words>
  <Application>Microsoft Office PowerPoint</Application>
  <PresentationFormat>On-screen Show (4:3)</PresentationFormat>
  <Paragraphs>419</Paragraphs>
  <Slides>81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9" baseType="lpstr">
      <vt:lpstr>Arial</vt:lpstr>
      <vt:lpstr>Calibri</vt:lpstr>
      <vt:lpstr>Franklin Gothic Book</vt:lpstr>
      <vt:lpstr>Perpetua</vt:lpstr>
      <vt:lpstr>Wingdings</vt:lpstr>
      <vt:lpstr>Wingdings 2</vt:lpstr>
      <vt:lpstr>Wingdings 3</vt:lpstr>
      <vt:lpstr>Metro</vt:lpstr>
      <vt:lpstr>Treatment of Cerebellar Motor Dysfunction</vt:lpstr>
      <vt:lpstr>Cerebellar Ataxia</vt:lpstr>
      <vt:lpstr>Cerebellar Dysfunction</vt:lpstr>
      <vt:lpstr>Ataxia prevalence</vt:lpstr>
      <vt:lpstr>PowerPoint Presentation</vt:lpstr>
      <vt:lpstr>Diagnosis</vt:lpstr>
      <vt:lpstr>Cerebellar Degeneration</vt:lpstr>
      <vt:lpstr>Degenerative Ataxias</vt:lpstr>
      <vt:lpstr>Acquired Ataxias*</vt:lpstr>
      <vt:lpstr>Acquired Ataxias</vt:lpstr>
      <vt:lpstr>Multiple System Atrophy (Atypical Parkinsonism) </vt:lpstr>
      <vt:lpstr>Immune-mediated Cerebellar* Ataxia</vt:lpstr>
      <vt:lpstr>Episodic Ataxia</vt:lpstr>
      <vt:lpstr>Autosomal dominant ataxias: SPINOCEREBELLAR ATAXIA</vt:lpstr>
      <vt:lpstr>Positive Family History</vt:lpstr>
      <vt:lpstr>Pathophysiology of SCA’s</vt:lpstr>
      <vt:lpstr>Spinocerebellar Ataxias *</vt:lpstr>
      <vt:lpstr>Spinocerebellar ataxias</vt:lpstr>
      <vt:lpstr>Azores</vt:lpstr>
      <vt:lpstr>Autosomanl Dominant Ataxia</vt:lpstr>
      <vt:lpstr>Controversial issue regarding Lincoln’s ancestors and SCA 5 </vt:lpstr>
      <vt:lpstr>SCA 5</vt:lpstr>
      <vt:lpstr>Autosomal Recessive Ataxia</vt:lpstr>
      <vt:lpstr>Autosomal Recessive Ataxia</vt:lpstr>
      <vt:lpstr>Nikolaus Friedreich, 1860</vt:lpstr>
      <vt:lpstr>Friedreich’s Ataxia</vt:lpstr>
      <vt:lpstr>Friedreich’s ataxia</vt:lpstr>
      <vt:lpstr>Friedreich’s Ataxia</vt:lpstr>
      <vt:lpstr>Friedreich’s Ataxia Pathophysiology</vt:lpstr>
      <vt:lpstr>Friedriech’s Ataxia</vt:lpstr>
      <vt:lpstr>Immune-mediated Cerebellar* Ataxia</vt:lpstr>
      <vt:lpstr>FXTAS (X-linked)</vt:lpstr>
      <vt:lpstr>Acetylcholine, nicotinic receptors</vt:lpstr>
      <vt:lpstr>Physostigmine (Early work in ataxia)</vt:lpstr>
      <vt:lpstr>Physostigmine</vt:lpstr>
      <vt:lpstr>Physostigmine</vt:lpstr>
      <vt:lpstr>Varenicline 2012</vt:lpstr>
      <vt:lpstr>Varenicline</vt:lpstr>
      <vt:lpstr>Varenicline</vt:lpstr>
      <vt:lpstr>Study Results</vt:lpstr>
      <vt:lpstr>Nicotinic agonists</vt:lpstr>
      <vt:lpstr>Glutamate</vt:lpstr>
      <vt:lpstr>Riluzole</vt:lpstr>
      <vt:lpstr>Riluzole</vt:lpstr>
      <vt:lpstr>Serotonergic Drugs</vt:lpstr>
      <vt:lpstr>Trouillas et al, 1988;  </vt:lpstr>
      <vt:lpstr>Buspirone</vt:lpstr>
      <vt:lpstr>Buspirone</vt:lpstr>
      <vt:lpstr>Tandospirone</vt:lpstr>
      <vt:lpstr>Thyrotropin releasing hormone</vt:lpstr>
      <vt:lpstr>Thyrotropin Releasing Hormone</vt:lpstr>
      <vt:lpstr>Thyrotropin Releasing Hormone</vt:lpstr>
      <vt:lpstr>Taltirelin</vt:lpstr>
      <vt:lpstr>Antioxidants</vt:lpstr>
      <vt:lpstr>Coenzyme Q10</vt:lpstr>
      <vt:lpstr>A001, EPI-743</vt:lpstr>
      <vt:lpstr>A0001, EPI-743</vt:lpstr>
      <vt:lpstr>PowerPoint Presentation</vt:lpstr>
      <vt:lpstr>Indole-3-Propionic Acid (IPA)/Protocol 20629-100</vt:lpstr>
      <vt:lpstr>VP  20629</vt:lpstr>
      <vt:lpstr>Oral Zinc Sulphate</vt:lpstr>
      <vt:lpstr>Intravenous Immunoglobulin for Antibody-Positive Cerebellar Ataxia</vt:lpstr>
      <vt:lpstr>IVIG</vt:lpstr>
      <vt:lpstr>Acetazolamide</vt:lpstr>
      <vt:lpstr>3,4-diaminopyridine</vt:lpstr>
      <vt:lpstr>Histone deacetylase (HDAC) inhibitors</vt:lpstr>
      <vt:lpstr>Pioglitazone</vt:lpstr>
      <vt:lpstr>Transcranial Magnetic Stimulation and Surgical Trials</vt:lpstr>
      <vt:lpstr>Transcranial Magnetic Stimulation</vt:lpstr>
      <vt:lpstr>Deep Brain Stimulation</vt:lpstr>
      <vt:lpstr>PowerPoint Presentation</vt:lpstr>
      <vt:lpstr>Other Research</vt:lpstr>
      <vt:lpstr>Issues with Clinical Trials</vt:lpstr>
      <vt:lpstr>Issues with Clinical Trials</vt:lpstr>
      <vt:lpstr>Reasons for non-reproducibility</vt:lpstr>
      <vt:lpstr>Reasons for non-reproducibility</vt:lpstr>
      <vt:lpstr>Comparison between Parkinson’s Disease and Spinocerebellar ataxias</vt:lpstr>
      <vt:lpstr>Widespread and various neurological symtpoms in SCA</vt:lpstr>
      <vt:lpstr>Axial or Appendicular??</vt:lpstr>
      <vt:lpstr>Reproducibility</vt:lpstr>
      <vt:lpstr>Recommendations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Theresa Zesiewicz</dc:creator>
  <cp:lastModifiedBy>Theresa Staffetti</cp:lastModifiedBy>
  <cp:revision>140</cp:revision>
  <dcterms:created xsi:type="dcterms:W3CDTF">2012-03-12T01:03:44Z</dcterms:created>
  <dcterms:modified xsi:type="dcterms:W3CDTF">2014-03-08T00:02:30Z</dcterms:modified>
</cp:coreProperties>
</file>